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1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2" r:id="rId12"/>
    <p:sldId id="269" r:id="rId13"/>
    <p:sldId id="271" r:id="rId14"/>
    <p:sldId id="273" r:id="rId15"/>
    <p:sldId id="274" r:id="rId16"/>
    <p:sldId id="281" r:id="rId17"/>
    <p:sldId id="276" r:id="rId18"/>
    <p:sldId id="277" r:id="rId19"/>
    <p:sldId id="278" r:id="rId2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340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E9EEEE"/>
    <a:srgbClr val="FFFF99"/>
    <a:srgbClr val="FDED17"/>
    <a:srgbClr val="FFD048"/>
    <a:srgbClr val="E7F4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>
        <p:scale>
          <a:sx n="120" d="100"/>
          <a:sy n="120" d="100"/>
        </p:scale>
        <p:origin x="-654" y="-360"/>
      </p:cViewPr>
      <p:guideLst>
        <p:guide orient="horz" pos="2913"/>
        <p:guide orient="horz" pos="770"/>
        <p:guide pos="340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0129985557161193E-3"/>
          <c:y val="2.2828169155734206E-2"/>
          <c:w val="0.89337095075112205"/>
          <c:h val="0.97597766409953801"/>
        </c:manualLayout>
      </c:layout>
      <c:bubbl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dPt>
            <c:idx val="0"/>
            <c:bubble3D val="1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</c:dPt>
          <c:dPt>
            <c:idx val="1"/>
            <c:bubble3D val="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bubble3D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Pt>
            <c:idx val="3"/>
            <c:bubble3D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</c:dPt>
          <c:dPt>
            <c:idx val="4"/>
            <c:bubble3D val="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5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bubble3D val="1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7"/>
            <c:bubble3D val="1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8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bubble3D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1"/>
            <c:bubble3D val="1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2"/>
            <c:bubble3D val="1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3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bubble3D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5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6"/>
            <c:bubble3D val="1"/>
            <c:spPr>
              <a:solidFill>
                <a:schemeClr val="accent5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</c:dPt>
          <c:dPt>
            <c:idx val="17"/>
            <c:bubble3D val="1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8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bubble3D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-7.177621289942219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>
                        <a:solidFill>
                          <a:schemeClr val="accent1"/>
                        </a:solidFill>
                      </a:rPr>
                      <a:t>19,8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34,1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40,2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1"/>
              <c:layout>
                <c:manualLayout>
                  <c:x val="-9.8049239950139845E-3"/>
                  <c:y val="-2.75270599669415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7"/>
              <c:layout>
                <c:manualLayout>
                  <c:x val="-3.7448525255435816E-3"/>
                  <c:y val="-2.75270599669415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Foglio1!$A$2:$A$21</c:f>
              <c:numCache>
                <c:formatCode>General</c:formatCode>
                <c:ptCount val="20"/>
                <c:pt idx="0">
                  <c:v>0.3500000000000002</c:v>
                </c:pt>
                <c:pt idx="1">
                  <c:v>0.3500000000000002</c:v>
                </c:pt>
                <c:pt idx="2">
                  <c:v>0.3500000000000002</c:v>
                </c:pt>
                <c:pt idx="3">
                  <c:v>0.3500000000000002</c:v>
                </c:pt>
                <c:pt idx="4">
                  <c:v>0.3500000000000002</c:v>
                </c:pt>
              </c:numCache>
            </c:numRef>
          </c:xVal>
          <c:yVal>
            <c:numRef>
              <c:f>Foglio1!$B$2:$B$21</c:f>
              <c:numCache>
                <c:formatCode>General</c:formatCode>
                <c:ptCount val="20"/>
                <c:pt idx="0">
                  <c:v>37</c:v>
                </c:pt>
                <c:pt idx="1">
                  <c:v>28</c:v>
                </c:pt>
                <c:pt idx="2">
                  <c:v>19</c:v>
                </c:pt>
                <c:pt idx="3">
                  <c:v>10</c:v>
                </c:pt>
                <c:pt idx="4">
                  <c:v>1</c:v>
                </c:pt>
              </c:numCache>
            </c:numRef>
          </c:yVal>
          <c:bubbleSize>
            <c:numRef>
              <c:f>Foglio1!$C$2:$C$21</c:f>
              <c:numCache>
                <c:formatCode>General</c:formatCode>
                <c:ptCount val="20"/>
                <c:pt idx="0">
                  <c:v>94.3</c:v>
                </c:pt>
                <c:pt idx="1">
                  <c:v>19.8</c:v>
                </c:pt>
                <c:pt idx="2">
                  <c:v>34.1</c:v>
                </c:pt>
                <c:pt idx="3">
                  <c:v>85.5</c:v>
                </c:pt>
                <c:pt idx="4">
                  <c:v>40.200000000000003</c:v>
                </c:pt>
              </c:numCache>
            </c:numRef>
          </c:bubbleSize>
          <c:bubble3D val="1"/>
        </c:ser>
        <c:dLbls/>
        <c:bubbleScale val="85"/>
        <c:sizeRepresents val="w"/>
        <c:axId val="104064512"/>
        <c:axId val="104066048"/>
      </c:bubbleChart>
      <c:valAx>
        <c:axId val="104064512"/>
        <c:scaling>
          <c:orientation val="minMax"/>
          <c:max val="0.45"/>
          <c:min val="0.15000000000000011"/>
        </c:scaling>
        <c:delete val="1"/>
        <c:axPos val="b"/>
        <c:numFmt formatCode="General" sourceLinked="1"/>
        <c:tickLblPos val="none"/>
        <c:crossAx val="104066048"/>
        <c:crosses val="autoZero"/>
        <c:crossBetween val="midCat"/>
        <c:majorUnit val="0.5"/>
      </c:valAx>
      <c:valAx>
        <c:axId val="104066048"/>
        <c:scaling>
          <c:orientation val="minMax"/>
        </c:scaling>
        <c:delete val="1"/>
        <c:axPos val="l"/>
        <c:numFmt formatCode="General" sourceLinked="1"/>
        <c:tickLblPos val="none"/>
        <c:crossAx val="1040645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7.6434118987154395E-2"/>
          <c:y val="4.8615527393508023E-2"/>
          <c:w val="0.88635192042282862"/>
          <c:h val="0.84525378406230656"/>
        </c:manualLayout>
      </c:layout>
      <c:scatterChart>
        <c:scatterStyle val="lineMarker"/>
        <c:ser>
          <c:idx val="0"/>
          <c:order val="0"/>
          <c:tx>
            <c:strRef>
              <c:f>'Foglio1'!$B$1</c:f>
              <c:strCache>
                <c:ptCount val="1"/>
                <c:pt idx="0">
                  <c:v>Importanza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1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2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3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4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5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8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9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10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xVal>
            <c:numRef>
              <c:f>'Foglio1'!$A$2:$A$12</c:f>
              <c:numCache>
                <c:formatCode>0.0</c:formatCode>
                <c:ptCount val="11"/>
                <c:pt idx="0">
                  <c:v>7.2</c:v>
                </c:pt>
                <c:pt idx="1">
                  <c:v>7.8</c:v>
                </c:pt>
                <c:pt idx="2">
                  <c:v>7.8</c:v>
                </c:pt>
                <c:pt idx="3">
                  <c:v>7.2</c:v>
                </c:pt>
                <c:pt idx="4">
                  <c:v>7.4</c:v>
                </c:pt>
                <c:pt idx="5">
                  <c:v>7.3</c:v>
                </c:pt>
                <c:pt idx="6">
                  <c:v>7.5</c:v>
                </c:pt>
                <c:pt idx="7">
                  <c:v>7.7</c:v>
                </c:pt>
                <c:pt idx="8">
                  <c:v>7.5</c:v>
                </c:pt>
                <c:pt idx="9">
                  <c:v>6.2</c:v>
                </c:pt>
                <c:pt idx="10" formatCode="General">
                  <c:v>5.6</c:v>
                </c:pt>
              </c:numCache>
            </c:numRef>
          </c:xVal>
          <c:yVal>
            <c:numRef>
              <c:f>'Foglio1'!$B$2:$B$12</c:f>
              <c:numCache>
                <c:formatCode>0.0</c:formatCode>
                <c:ptCount val="11"/>
                <c:pt idx="0">
                  <c:v>8.1166036570470048</c:v>
                </c:pt>
                <c:pt idx="1">
                  <c:v>8.028181655222518</c:v>
                </c:pt>
                <c:pt idx="2">
                  <c:v>8.2329577981554518</c:v>
                </c:pt>
                <c:pt idx="3">
                  <c:v>6.9759885287671457</c:v>
                </c:pt>
                <c:pt idx="4">
                  <c:v>7.4926664867279635</c:v>
                </c:pt>
                <c:pt idx="5">
                  <c:v>8.2368356753509442</c:v>
                </c:pt>
                <c:pt idx="6">
                  <c:v>8.3239447740897248</c:v>
                </c:pt>
                <c:pt idx="7">
                  <c:v>7.8973644418048012</c:v>
                </c:pt>
                <c:pt idx="8">
                  <c:v>7.8916799584175807</c:v>
                </c:pt>
                <c:pt idx="9">
                  <c:v>6.2497455772530852</c:v>
                </c:pt>
                <c:pt idx="10">
                  <c:v>5.6881685755909679</c:v>
                </c:pt>
              </c:numCache>
            </c:numRef>
          </c:yVal>
        </c:ser>
        <c:dLbls/>
        <c:axId val="112010368"/>
        <c:axId val="112011904"/>
      </c:scatterChart>
      <c:valAx>
        <c:axId val="112010368"/>
        <c:scaling>
          <c:orientation val="minMax"/>
          <c:max val="9"/>
          <c:min val="5"/>
        </c:scaling>
        <c:axPos val="b"/>
        <c:numFmt formatCode="0" sourceLinked="0"/>
        <c:majorTickMark val="none"/>
        <c:tickLblPos val="none"/>
        <c:txPr>
          <a:bodyPr/>
          <a:lstStyle/>
          <a:p>
            <a:pPr>
              <a:defRPr sz="1200"/>
            </a:pPr>
            <a:endParaRPr lang="it-IT"/>
          </a:p>
        </c:txPr>
        <c:crossAx val="112011904"/>
        <c:crossesAt val="7.56"/>
        <c:crossBetween val="midCat"/>
        <c:majorUnit val="1"/>
      </c:valAx>
      <c:valAx>
        <c:axId val="112011904"/>
        <c:scaling>
          <c:orientation val="minMax"/>
          <c:max val="9"/>
          <c:min val="5"/>
        </c:scaling>
        <c:axPos val="l"/>
        <c:numFmt formatCode="0" sourceLinked="0"/>
        <c:majorTickMark val="none"/>
        <c:tickLblPos val="none"/>
        <c:txPr>
          <a:bodyPr/>
          <a:lstStyle/>
          <a:p>
            <a:pPr>
              <a:defRPr sz="1200"/>
            </a:pPr>
            <a:endParaRPr lang="it-IT"/>
          </a:p>
        </c:txPr>
        <c:crossAx val="112010368"/>
        <c:crossesAt val="7.1"/>
        <c:crossBetween val="midCat"/>
        <c:majorUnit val="1"/>
        <c:minorUnit val="0.2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autoTitleDeleted val="1"/>
    <c:plotArea>
      <c:layout>
        <c:manualLayout>
          <c:layoutTarget val="inner"/>
          <c:xMode val="edge"/>
          <c:yMode val="edge"/>
          <c:x val="0.19001270680673801"/>
          <c:y val="1.5419164383685501E-2"/>
          <c:w val="0.67765387159988855"/>
          <c:h val="0.9742515890453065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0278189878321506"/>
                  <c:y val="4.150414553213804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CatName val="1"/>
            </c:dLbl>
            <c:dLbl>
              <c:idx val="1"/>
              <c:layout>
                <c:manualLayout>
                  <c:x val="5.5755453695109144E-3"/>
                  <c:y val="5.952090309990643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3.3334707135288431E-2"/>
                  <c:y val="7.8743494818213203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3.9021327067867852E-2"/>
                  <c:y val="4.7954810535166918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6.3660937315208707E-2"/>
                  <c:y val="-3.9210931899492249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3.7347702107173274E-2"/>
                  <c:y val="-0.13070218050832699"/>
                </c:manualLayout>
              </c:layout>
              <c:showVal val="1"/>
              <c:showCatName val="1"/>
              <c:separator>
</c:separator>
            </c:dLbl>
            <c:dLbl>
              <c:idx val="7"/>
              <c:layout>
                <c:manualLayout>
                  <c:x val="0.10971251977873066"/>
                  <c:y val="-9.121865986745141E-2"/>
                </c:manualLayout>
              </c:layout>
              <c:showVal val="1"/>
              <c:showCatName val="1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Foglio1!$A$2:$A$7</c:f>
              <c:strCache>
                <c:ptCount val="6"/>
                <c:pt idx="0">
                  <c:v>Visita a negozi</c:v>
                </c:pt>
                <c:pt idx="1">
                  <c:v>Ricerca Internet</c:v>
                </c:pt>
                <c:pt idx="2">
                  <c:v>Volantini</c:v>
                </c:pt>
                <c:pt idx="3">
                  <c:v>Suggerimento Conoscenti</c:v>
                </c:pt>
                <c:pt idx="4">
                  <c:v>Pubblicità/Stampa</c:v>
                </c:pt>
                <c:pt idx="5">
                  <c:v>Altre modalità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78.625112998744186</c:v>
                </c:pt>
                <c:pt idx="1">
                  <c:v>8.2674969032768928</c:v>
                </c:pt>
                <c:pt idx="2">
                  <c:v>6.9648754782942355</c:v>
                </c:pt>
                <c:pt idx="3">
                  <c:v>3.4094774336545441</c:v>
                </c:pt>
                <c:pt idx="4">
                  <c:v>1.4805705008826231</c:v>
                </c:pt>
                <c:pt idx="5">
                  <c:v>1.2524666851410498</c:v>
                </c:pt>
              </c:numCache>
            </c:numRef>
          </c:val>
        </c:ser>
        <c:dLbls>
          <c:showVal val="1"/>
        </c:dLbls>
        <c:firstSliceAng val="301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7"/>
  <c:chart>
    <c:autoTitleDeleted val="1"/>
    <c:plotArea>
      <c:layout>
        <c:manualLayout>
          <c:layoutTarget val="inner"/>
          <c:xMode val="edge"/>
          <c:yMode val="edge"/>
          <c:x val="8.7512664430320311E-2"/>
          <c:y val="0"/>
          <c:w val="0.77699534214274746"/>
          <c:h val="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582913649082955"/>
                  <c:y val="0.12509615668582535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numCol="1">
                  <a:normAutofit/>
                </a:bodyPr>
                <a:lstStyle/>
                <a:p>
                  <a:pPr>
                    <a:defRPr sz="1400">
                      <a:solidFill>
                        <a:srgbClr val="FFFFFF"/>
                      </a:solidFill>
                    </a:defRPr>
                  </a:pPr>
                  <a:endParaRPr lang="it-IT"/>
                </a:p>
              </c:tx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716493358117754"/>
                      <c:h val="0.2337742387597958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632377497027694E-2"/>
                  <c:y val="-7.1771806337757343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35874786715241"/>
                      <c:h val="0.2337742387597958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434202754450146"/>
                  <c:y val="-0.11479948078905439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44833990253158"/>
                      <c:h val="0.3083070898105339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norm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it-IT"/>
              </a:p>
            </c:txPr>
            <c:dLblPos val="bestFit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Foglio1!$A$2:$A$6</c:f>
              <c:strCache>
                <c:ptCount val="5"/>
                <c:pt idx="0">
                  <c:v>Centro commerciale</c:v>
                </c:pt>
                <c:pt idx="1">
                  <c:v>Centro urbano</c:v>
                </c:pt>
                <c:pt idx="2">
                  <c:v>Commercio diffuso</c:v>
                </c:pt>
                <c:pt idx="3">
                  <c:v>Parco commerciale</c:v>
                </c:pt>
                <c:pt idx="4">
                  <c:v>Factory outlet center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55.073421460788765</c:v>
                </c:pt>
                <c:pt idx="1">
                  <c:v>24.844507927552311</c:v>
                </c:pt>
                <c:pt idx="2">
                  <c:v>21.037259331095541</c:v>
                </c:pt>
                <c:pt idx="3">
                  <c:v>1.8879306992028302</c:v>
                </c:pt>
                <c:pt idx="4">
                  <c:v>1.458837542920973</c:v>
                </c:pt>
              </c:numCache>
            </c:numRef>
          </c:val>
        </c:ser>
        <c:dLbls>
          <c:showCatName val="1"/>
        </c:dLbls>
        <c:firstSliceAng val="301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19001270680673801"/>
          <c:y val="0.10937500000000006"/>
          <c:w val="0.66966740100989075"/>
          <c:h val="0.68145702064850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explosion val="1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23702304682195804"/>
                  <c:y val="5.734819506399850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971251977873107"/>
                  <c:y val="-9.121865986745141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Visita a negozi</c:v>
                </c:pt>
                <c:pt idx="1">
                  <c:v>Ricerca Internet</c:v>
                </c:pt>
                <c:pt idx="2">
                  <c:v>Volantini</c:v>
                </c:pt>
                <c:pt idx="3">
                  <c:v>Suggerimento Conoscenti</c:v>
                </c:pt>
                <c:pt idx="4">
                  <c:v>Pubblicità/Stampa</c:v>
                </c:pt>
                <c:pt idx="5">
                  <c:v>Altre modalità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78.625112998744243</c:v>
                </c:pt>
                <c:pt idx="1">
                  <c:v>8.2674969032768928</c:v>
                </c:pt>
                <c:pt idx="2">
                  <c:v>6.9648754782942346</c:v>
                </c:pt>
                <c:pt idx="3">
                  <c:v>3.4094774336545473</c:v>
                </c:pt>
                <c:pt idx="4">
                  <c:v>1.4805705008826231</c:v>
                </c:pt>
                <c:pt idx="5">
                  <c:v>1.2524666851410498</c:v>
                </c:pt>
              </c:numCache>
            </c:numRef>
          </c:val>
        </c:ser>
        <c:dLbls>
          <c:showVal val="1"/>
        </c:dLbls>
        <c:firstSliceAng val="301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200825404320155"/>
          <c:y val="7.1344648170620209E-2"/>
          <c:w val="0.40824736070113071"/>
          <c:h val="0.7721026646940504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3019070314268891"/>
                  <c:y val="4.9633791578702423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413387930442372E-2"/>
                  <c:y val="-0.12314113791278106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318287386057609E-2"/>
                  <c:y val="8.820711097459764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738904153833998E-2"/>
                  <c:y val="2.0947407959962121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744585341431682E-2"/>
                  <c:y val="2.1967185863656809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49368588675961E-2"/>
                  <c:y val="1.078495083499090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Centri commerciali </c:v>
                </c:pt>
                <c:pt idx="1">
                  <c:v>Parchi commerciali </c:v>
                </c:pt>
                <c:pt idx="2">
                  <c:v>Factory Outlet Center </c:v>
                </c:pt>
                <c:pt idx="3">
                  <c:v>Centri urbani </c:v>
                </c:pt>
                <c:pt idx="4">
                  <c:v>Commercio diffuso</c:v>
                </c:pt>
                <c:pt idx="5">
                  <c:v>Internet 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45.5</c:v>
                </c:pt>
                <c:pt idx="1">
                  <c:v>1.9000000000000001</c:v>
                </c:pt>
                <c:pt idx="2">
                  <c:v>1.6</c:v>
                </c:pt>
                <c:pt idx="3">
                  <c:v>19.3</c:v>
                </c:pt>
                <c:pt idx="4">
                  <c:v>29.099999999999987</c:v>
                </c:pt>
                <c:pt idx="5">
                  <c:v>2.5</c:v>
                </c:pt>
              </c:numCache>
            </c:numRef>
          </c:val>
        </c:ser>
        <c:dLbls>
          <c:showVal val="1"/>
        </c:dLbls>
        <c:firstSliceAng val="301"/>
      </c:pieChart>
    </c:plotArea>
    <c:plotVisOnly val="1"/>
    <c:dispBlanksAs val="zero"/>
  </c:chart>
  <c:txPr>
    <a:bodyPr/>
    <a:lstStyle/>
    <a:p>
      <a:pPr>
        <a:defRPr sz="12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50134611479950497"/>
          <c:y val="0"/>
          <c:w val="0.36345315079933649"/>
          <c:h val="0.9769206016179584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spPr>
              <a:noFill/>
              <a:ln w="28575">
                <a:solidFill>
                  <a:schemeClr val="tx2"/>
                </a:solidFill>
              </a:ln>
            </c:spPr>
          </c:dPt>
          <c:dPt>
            <c:idx val="1"/>
            <c:spPr>
              <a:noFill/>
              <a:ln w="25400"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2"/>
            <c:spPr>
              <a:noFill/>
              <a:ln w="25400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0.14121682839837718"/>
                  <c:y val="0.13722269775583887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75372276643591"/>
                  <c:y val="-0.11069435774000683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070501866635912E-2"/>
                  <c:y val="6.7095766078760513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466552658170322E-2"/>
                  <c:y val="3.713149519334453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384727093815E-2"/>
                  <c:y val="5.1523278459256222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849368588675961E-2"/>
                  <c:y val="1.0784950834990904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Commercio extra-urbano</c:v>
                </c:pt>
                <c:pt idx="1">
                  <c:v>Commercio urbano</c:v>
                </c:pt>
                <c:pt idx="2">
                  <c:v>Internet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49</c:v>
                </c:pt>
                <c:pt idx="1">
                  <c:v>48.4</c:v>
                </c:pt>
                <c:pt idx="2">
                  <c:v>2.5</c:v>
                </c:pt>
              </c:numCache>
            </c:numRef>
          </c:val>
        </c:ser>
        <c:dLbls>
          <c:showVal val="1"/>
        </c:dLbls>
        <c:firstSliceAng val="301"/>
      </c:pieChart>
    </c:plotArea>
    <c:plotVisOnly val="1"/>
    <c:dispBlanksAs val="zero"/>
  </c:chart>
  <c:txPr>
    <a:bodyPr/>
    <a:lstStyle/>
    <a:p>
      <a:pPr>
        <a:defRPr sz="12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7"/>
  <c:chart>
    <c:autoTitleDeleted val="1"/>
    <c:plotArea>
      <c:layout>
        <c:manualLayout>
          <c:layoutTarget val="inner"/>
          <c:xMode val="edge"/>
          <c:yMode val="edge"/>
          <c:x val="2.3095978753683518E-2"/>
          <c:y val="0.10241466476621708"/>
          <c:w val="0.60570948466043972"/>
          <c:h val="0.85735100264705943"/>
        </c:manualLayout>
      </c:layout>
      <c:ofPieChart>
        <c:ofPieType val="bar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dPt>
            <c:idx val="4"/>
            <c:spPr>
              <a:noFill/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ctr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6983827193803891"/>
                  <c:y val="4.9522501705712039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onopolarità 26,5</a:t>
                    </a: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Multipolarità</c:v>
                </c:pt>
                <c:pt idx="1">
                  <c:v>Solo Centri commerciali </c:v>
                </c:pt>
                <c:pt idx="2">
                  <c:v>Solo Centri urbani </c:v>
                </c:pt>
                <c:pt idx="3">
                  <c:v>Solo Commercio diffuso</c:v>
                </c:pt>
                <c:pt idx="4">
                  <c:v>Solo altre polarità</c:v>
                </c:pt>
              </c:strCache>
            </c:strRef>
          </c:cat>
          <c:val>
            <c:numRef>
              <c:f>Foglio1!$B$2:$B$6</c:f>
              <c:numCache>
                <c:formatCode>0.0</c:formatCode>
                <c:ptCount val="5"/>
                <c:pt idx="0">
                  <c:v>73.5</c:v>
                </c:pt>
                <c:pt idx="1">
                  <c:v>14.813500000000024</c:v>
                </c:pt>
                <c:pt idx="2">
                  <c:v>4.2664999999999997</c:v>
                </c:pt>
                <c:pt idx="3">
                  <c:v>6.6780000000000008</c:v>
                </c:pt>
                <c:pt idx="4">
                  <c:v>0.74200000000000244</c:v>
                </c:pt>
              </c:numCache>
            </c:numRef>
          </c:val>
        </c:ser>
        <c:dLbls>
          <c:showVal val="1"/>
        </c:dLbls>
        <c:gapWidth val="100"/>
        <c:splitType val="pos"/>
        <c:splitPos val="4"/>
        <c:secondPieSize val="75"/>
      </c:of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7"/>
  <c:chart>
    <c:autoTitleDeleted val="1"/>
    <c:plotArea>
      <c:layout>
        <c:manualLayout>
          <c:layoutTarget val="inner"/>
          <c:xMode val="edge"/>
          <c:yMode val="edge"/>
          <c:x val="2.3095978753683518E-2"/>
          <c:y val="0.10241466476621708"/>
          <c:w val="0.60570948466043972"/>
          <c:h val="0.85735100264705943"/>
        </c:manualLayout>
      </c:layout>
      <c:ofPieChart>
        <c:ofPieType val="bar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noFill/>
            </c:spPr>
          </c:dPt>
          <c:dPt>
            <c:idx val="5"/>
            <c:spPr>
              <a:noFill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516907435121711"/>
                  <c:y val="3.7351282340107811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776274041446511"/>
                  <c:y val="0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Multipolarità</c:v>
                </c:pt>
                <c:pt idx="1">
                  <c:v>Solo Centri commerciali </c:v>
                </c:pt>
                <c:pt idx="2">
                  <c:v>Solo Centri urbani </c:v>
                </c:pt>
                <c:pt idx="3">
                  <c:v>Solo Commercio diffuso</c:v>
                </c:pt>
                <c:pt idx="4">
                  <c:v>Solo altre polarità</c:v>
                </c:pt>
              </c:strCache>
            </c:strRef>
          </c:cat>
          <c:val>
            <c:numRef>
              <c:f>Foglio1!$B$2:$B$6</c:f>
              <c:numCache>
                <c:formatCode>0.0</c:formatCode>
                <c:ptCount val="5"/>
                <c:pt idx="0">
                  <c:v>73.5</c:v>
                </c:pt>
                <c:pt idx="1">
                  <c:v>14.813500000000024</c:v>
                </c:pt>
                <c:pt idx="2">
                  <c:v>4.2664999999999997</c:v>
                </c:pt>
                <c:pt idx="3">
                  <c:v>6.6780000000000008</c:v>
                </c:pt>
                <c:pt idx="4">
                  <c:v>0.74200000000000244</c:v>
                </c:pt>
              </c:numCache>
            </c:numRef>
          </c:val>
        </c:ser>
        <c:dLbls>
          <c:showVal val="1"/>
        </c:dLbls>
        <c:gapWidth val="100"/>
        <c:splitType val="pos"/>
        <c:splitPos val="4"/>
        <c:secondPieSize val="75"/>
      </c:ofPieChart>
    </c:plotArea>
    <c:legend>
      <c:legendPos val="r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7653941228753089"/>
          <c:y val="0.33064701242080202"/>
          <c:w val="0.32135186037530544"/>
          <c:h val="0.44909406510473721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6870106220081803E-2"/>
          <c:y val="3.0210056121072002E-2"/>
          <c:w val="0.96625978755983943"/>
          <c:h val="0.96978994387892803"/>
        </c:manualLayout>
      </c:layout>
      <c:bubbleChart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dPt>
            <c:idx val="0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7030A0"/>
              </a:solidFill>
            </c:spPr>
          </c:dPt>
          <c:dPt>
            <c:idx val="3"/>
            <c:bubble3D val="1"/>
            <c:spPr>
              <a:solidFill>
                <a:srgbClr val="00B050"/>
              </a:solidFill>
            </c:spPr>
          </c:dPt>
          <c:dPt>
            <c:idx val="4"/>
            <c:bubble3D val="1"/>
            <c:spPr>
              <a:solidFill>
                <a:srgbClr val="FF0000"/>
              </a:solidFill>
            </c:spPr>
          </c:dPt>
          <c:dPt>
            <c:idx val="5"/>
            <c:bubble3D val="1"/>
            <c:spPr>
              <a:solidFill>
                <a:srgbClr val="FFC000"/>
              </a:solidFill>
            </c:spPr>
          </c:dPt>
          <c:dPt>
            <c:idx val="7"/>
            <c:bubble3D val="1"/>
            <c:spPr>
              <a:solidFill>
                <a:srgbClr val="7030A0"/>
              </a:solidFill>
            </c:spPr>
          </c:dPt>
          <c:dPt>
            <c:idx val="8"/>
            <c:bubble3D val="1"/>
            <c:spPr>
              <a:solidFill>
                <a:srgbClr val="00B050"/>
              </a:solidFill>
            </c:spPr>
          </c:dPt>
          <c:dPt>
            <c:idx val="9"/>
            <c:bubble3D val="1"/>
            <c:spPr>
              <a:solidFill>
                <a:srgbClr val="FF0000"/>
              </a:solidFill>
            </c:spPr>
          </c:dPt>
          <c:dPt>
            <c:idx val="10"/>
            <c:bubble3D val="1"/>
            <c:spPr>
              <a:solidFill>
                <a:srgbClr val="FFC000"/>
              </a:solidFill>
            </c:spPr>
          </c:dPt>
          <c:dPt>
            <c:idx val="12"/>
            <c:bubble3D val="1"/>
            <c:spPr>
              <a:solidFill>
                <a:srgbClr val="7030A0"/>
              </a:solidFill>
            </c:spPr>
          </c:dPt>
          <c:dPt>
            <c:idx val="13"/>
            <c:bubble3D val="1"/>
            <c:spPr>
              <a:solidFill>
                <a:srgbClr val="00B050"/>
              </a:solidFill>
            </c:spPr>
          </c:dPt>
          <c:dPt>
            <c:idx val="14"/>
            <c:bubble3D val="1"/>
            <c:spPr>
              <a:solidFill>
                <a:srgbClr val="FF0000"/>
              </a:solidFill>
            </c:spPr>
          </c:dPt>
          <c:dPt>
            <c:idx val="15"/>
            <c:bubble3D val="1"/>
            <c:spPr>
              <a:solidFill>
                <a:srgbClr val="FFC000"/>
              </a:solidFill>
            </c:spPr>
          </c:dPt>
          <c:dPt>
            <c:idx val="17"/>
            <c:bubble3D val="1"/>
            <c:spPr>
              <a:solidFill>
                <a:srgbClr val="7030A0"/>
              </a:solidFill>
            </c:spPr>
          </c:dPt>
          <c:dPt>
            <c:idx val="18"/>
            <c:bubble3D val="1"/>
            <c:spPr>
              <a:solidFill>
                <a:srgbClr val="00B050"/>
              </a:solidFill>
            </c:spPr>
          </c:dPt>
          <c:dPt>
            <c:idx val="19"/>
            <c:bubble3D val="1"/>
            <c:spPr>
              <a:solidFill>
                <a:srgbClr val="FF0000"/>
              </a:solidFill>
            </c:spPr>
          </c:dPt>
          <c:dPt>
            <c:idx val="20"/>
            <c:bubble3D val="1"/>
            <c:spPr>
              <a:solidFill>
                <a:srgbClr val="FFC000"/>
              </a:solidFill>
            </c:spPr>
          </c:dPt>
          <c:dPt>
            <c:idx val="22"/>
            <c:bubble3D val="1"/>
            <c:spPr>
              <a:solidFill>
                <a:srgbClr val="7030A0"/>
              </a:solidFill>
            </c:spPr>
          </c:dPt>
          <c:dPt>
            <c:idx val="23"/>
            <c:bubble3D val="1"/>
            <c:spPr>
              <a:solidFill>
                <a:srgbClr val="00B050"/>
              </a:solidFill>
            </c:spPr>
          </c:dPt>
          <c:dPt>
            <c:idx val="24"/>
            <c:bubble3D val="1"/>
            <c:spPr>
              <a:solidFill>
                <a:srgbClr val="FF0000"/>
              </a:solidFill>
            </c:spPr>
          </c:dPt>
          <c:dPt>
            <c:idx val="25"/>
            <c:bubble3D val="1"/>
            <c:spPr>
              <a:solidFill>
                <a:srgbClr val="FFC000"/>
              </a:solidFill>
            </c:spPr>
          </c:dPt>
          <c:dPt>
            <c:idx val="27"/>
            <c:bubble3D val="1"/>
            <c:spPr>
              <a:solidFill>
                <a:srgbClr val="7030A0"/>
              </a:solidFill>
            </c:spPr>
          </c:dPt>
          <c:dPt>
            <c:idx val="28"/>
            <c:bubble3D val="1"/>
            <c:spPr>
              <a:solidFill>
                <a:srgbClr val="00B050"/>
              </a:solidFill>
            </c:spPr>
          </c:dPt>
          <c:dPt>
            <c:idx val="29"/>
            <c:bubble3D val="1"/>
            <c:spPr>
              <a:solidFill>
                <a:srgbClr val="FF0000"/>
              </a:solidFill>
            </c:spPr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1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2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3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14"/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5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16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7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19"/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0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2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2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3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24"/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5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26"/>
              <c:layout>
                <c:manualLayout>
                  <c:x val="-7.8311574117597132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r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9.0082583416658483E-3"/>
                  <c:y val="-5.8310590672509413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r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it-IT"/>
                </a:p>
              </c:txPr>
            </c:dLbl>
            <c:dLbl>
              <c:idx val="29"/>
              <c:layout>
                <c:manualLayout>
                  <c:x val="-7.2646249182189565E-3"/>
                  <c:y val="1.069015146308505E-1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r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Foglio1!$A$2:$A$31</c:f>
              <c:numCache>
                <c:formatCode>General</c:formatCode>
                <c:ptCount val="30"/>
                <c:pt idx="4">
                  <c:v>0.5</c:v>
                </c:pt>
                <c:pt idx="9">
                  <c:v>1</c:v>
                </c:pt>
                <c:pt idx="14">
                  <c:v>1.5</c:v>
                </c:pt>
                <c:pt idx="19">
                  <c:v>2</c:v>
                </c:pt>
                <c:pt idx="24">
                  <c:v>2.5</c:v>
                </c:pt>
                <c:pt idx="29">
                  <c:v>3</c:v>
                </c:pt>
              </c:numCache>
            </c:numRef>
          </c:xVal>
          <c:yVal>
            <c:numRef>
              <c:f>Foglio1!$B$2:$B$31</c:f>
              <c:numCache>
                <c:formatCode>General</c:formatCode>
                <c:ptCount val="30"/>
                <c:pt idx="4">
                  <c:v>1</c:v>
                </c:pt>
                <c:pt idx="9">
                  <c:v>1</c:v>
                </c:pt>
                <c:pt idx="14">
                  <c:v>1</c:v>
                </c:pt>
                <c:pt idx="19">
                  <c:v>1</c:v>
                </c:pt>
                <c:pt idx="24">
                  <c:v>1</c:v>
                </c:pt>
                <c:pt idx="29">
                  <c:v>1</c:v>
                </c:pt>
              </c:numCache>
            </c:numRef>
          </c:yVal>
          <c:bubbleSize>
            <c:numRef>
              <c:f>Foglio1!$C$2:$C$31</c:f>
              <c:numCache>
                <c:formatCode>General</c:formatCode>
                <c:ptCount val="30"/>
                <c:pt idx="4" formatCode="#,##0.0">
                  <c:v>64.513276304148505</c:v>
                </c:pt>
                <c:pt idx="9" formatCode="#,##0.0">
                  <c:v>57.659773042941062</c:v>
                </c:pt>
                <c:pt idx="14" formatCode="#,##0.0">
                  <c:v>51.397971991757366</c:v>
                </c:pt>
                <c:pt idx="19" formatCode="#,##0.0">
                  <c:v>34.988067016259329</c:v>
                </c:pt>
                <c:pt idx="24" formatCode="#,##0.0">
                  <c:v>25.645788028232175</c:v>
                </c:pt>
                <c:pt idx="29" formatCode="#,##0.0">
                  <c:v>11.61487483230195</c:v>
                </c:pt>
              </c:numCache>
            </c:numRef>
          </c:bubbleSize>
          <c:bubble3D val="1"/>
        </c:ser>
        <c:dLbls>
          <c:showVal val="1"/>
        </c:dLbls>
        <c:bubbleScale val="80"/>
        <c:axId val="104561664"/>
        <c:axId val="104575744"/>
      </c:bubbleChart>
      <c:valAx>
        <c:axId val="104561664"/>
        <c:scaling>
          <c:orientation val="minMax"/>
        </c:scaling>
        <c:delete val="1"/>
        <c:axPos val="b"/>
        <c:numFmt formatCode="General" sourceLinked="1"/>
        <c:tickLblPos val="none"/>
        <c:crossAx val="104575744"/>
        <c:crosses val="autoZero"/>
        <c:crossBetween val="midCat"/>
      </c:valAx>
      <c:valAx>
        <c:axId val="104575744"/>
        <c:scaling>
          <c:orientation val="minMax"/>
          <c:max val="57"/>
          <c:min val="-5"/>
        </c:scaling>
        <c:delete val="1"/>
        <c:axPos val="l"/>
        <c:numFmt formatCode="General" sourceLinked="1"/>
        <c:tickLblPos val="none"/>
        <c:crossAx val="10456166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4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18-64 anni</c:v>
                </c:pt>
              </c:strCache>
            </c:strRef>
          </c:tx>
          <c:dLbls>
            <c:dLbl>
              <c:idx val="0"/>
              <c:layout>
                <c:manualLayout>
                  <c:x val="5.2386918505204433E-3"/>
                  <c:y val="-2.449573504178551E-2"/>
                </c:manualLayout>
              </c:layout>
              <c:spPr/>
              <c:txPr>
                <a:bodyPr anchor="t" anchorCtr="0"/>
                <a:lstStyle/>
                <a:p>
                  <a:pPr>
                    <a:defRPr sz="1200"/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311530842007629E-3"/>
                  <c:y val="-2.93948820501425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386918505204823E-3"/>
                  <c:y val="-1.46974410250712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Centri commerciali</c:v>
                </c:pt>
                <c:pt idx="1">
                  <c:v>Parchi commerciali</c:v>
                </c:pt>
                <c:pt idx="2">
                  <c:v>Factory Outlet Center</c:v>
                </c:pt>
                <c:pt idx="3">
                  <c:v>Centri urbani</c:v>
                </c:pt>
              </c:strCache>
            </c:strRef>
          </c:cat>
          <c:val>
            <c:numRef>
              <c:f>Foglio1!$B$2:$B$5</c:f>
              <c:numCache>
                <c:formatCode>#,##0.0%</c:formatCode>
                <c:ptCount val="4"/>
                <c:pt idx="0">
                  <c:v>0.95747880448715439</c:v>
                </c:pt>
                <c:pt idx="1">
                  <c:v>0.20411793899924011</c:v>
                </c:pt>
                <c:pt idx="2">
                  <c:v>0.37183099829136135</c:v>
                </c:pt>
                <c:pt idx="3">
                  <c:v>0.87252738824652898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65-74 anni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57160755515614E-2"/>
                  <c:y val="-2.4495735041785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6230616840150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54767402081804E-2"/>
                  <c:y val="-9.79829401671419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23614317881108E-2"/>
                  <c:y val="-9.79829401671419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Centri commerciali</c:v>
                </c:pt>
                <c:pt idx="1">
                  <c:v>Parchi commerciali</c:v>
                </c:pt>
                <c:pt idx="2">
                  <c:v>Factory Outlet Center</c:v>
                </c:pt>
                <c:pt idx="3">
                  <c:v>Centri urbani</c:v>
                </c:pt>
              </c:strCache>
            </c:strRef>
          </c:cat>
          <c:val>
            <c:numRef>
              <c:f>Foglio1!$C$2:$C$5</c:f>
              <c:numCache>
                <c:formatCode>#,##0.0%</c:formatCode>
                <c:ptCount val="4"/>
                <c:pt idx="0">
                  <c:v>0.86089630232720005</c:v>
                </c:pt>
                <c:pt idx="1">
                  <c:v>0.119203211399804</c:v>
                </c:pt>
                <c:pt idx="2">
                  <c:v>0.13623952969029901</c:v>
                </c:pt>
                <c:pt idx="3">
                  <c:v>0.73600463730864674</c:v>
                </c:pt>
              </c:numCache>
            </c:numRef>
          </c:val>
        </c:ser>
        <c:dLbls>
          <c:showVal val="1"/>
        </c:dLbls>
        <c:shape val="cylinder"/>
        <c:axId val="104605952"/>
        <c:axId val="104620032"/>
        <c:axId val="0"/>
      </c:bar3DChart>
      <c:catAx>
        <c:axId val="104605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104620032"/>
        <c:crosses val="autoZero"/>
        <c:auto val="1"/>
        <c:lblAlgn val="ctr"/>
        <c:lblOffset val="100"/>
      </c:catAx>
      <c:valAx>
        <c:axId val="104620032"/>
        <c:scaling>
          <c:orientation val="minMax"/>
        </c:scaling>
        <c:delete val="1"/>
        <c:axPos val="l"/>
        <c:numFmt formatCode="#,##0.0%" sourceLinked="1"/>
        <c:tickLblPos val="none"/>
        <c:crossAx val="104605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txPr>
    <a:bodyPr/>
    <a:lstStyle/>
    <a:p>
      <a:pPr>
        <a:defRPr sz="16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012998555716069E-3"/>
          <c:y val="2.2828169155734206E-2"/>
          <c:w val="0.89337095075112061"/>
          <c:h val="0.97597766409954145"/>
        </c:manualLayout>
      </c:layout>
      <c:bubbl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Pt>
            <c:idx val="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bubble3D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1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2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dLbl>
            <c:dLbl>
              <c:idx val="11"/>
              <c:layout>
                <c:manualLayout>
                  <c:x val="-7.3763020224671891E-2"/>
                  <c:y val="2.7527059966941506E-3"/>
                </c:manualLayout>
              </c:layout>
              <c:dLblPos val="r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BubbleSiz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Foglio1!$A$2:$A$14</c:f>
              <c:numCache>
                <c:formatCode>General</c:formatCode>
                <c:ptCount val="1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</c:numCache>
            </c:numRef>
          </c:xVal>
          <c:yVal>
            <c:numRef>
              <c:f>Foglio1!$B$2:$B$14</c:f>
              <c:numCache>
                <c:formatCode>General</c:formatCode>
                <c:ptCount val="13"/>
                <c:pt idx="0">
                  <c:v>19</c:v>
                </c:pt>
                <c:pt idx="1">
                  <c:v>10</c:v>
                </c:pt>
                <c:pt idx="2">
                  <c:v>1</c:v>
                </c:pt>
                <c:pt idx="6">
                  <c:v>19</c:v>
                </c:pt>
                <c:pt idx="7">
                  <c:v>10</c:v>
                </c:pt>
                <c:pt idx="8">
                  <c:v>1</c:v>
                </c:pt>
              </c:numCache>
            </c:numRef>
          </c:yVal>
          <c:bubbleSize>
            <c:numRef>
              <c:f>Foglio1!$C$2:$C$14</c:f>
              <c:numCache>
                <c:formatCode>0.0</c:formatCode>
                <c:ptCount val="13"/>
                <c:pt idx="0">
                  <c:v>56.7</c:v>
                </c:pt>
                <c:pt idx="1">
                  <c:v>44.6</c:v>
                </c:pt>
                <c:pt idx="2">
                  <c:v>62.4</c:v>
                </c:pt>
                <c:pt idx="6" formatCode="General">
                  <c:v>39.6</c:v>
                </c:pt>
                <c:pt idx="7" formatCode="General">
                  <c:v>48.8</c:v>
                </c:pt>
                <c:pt idx="8" formatCode="General">
                  <c:v>43.5</c:v>
                </c:pt>
              </c:numCache>
            </c:numRef>
          </c:bubbleSize>
          <c:bubble3D val="1"/>
        </c:ser>
        <c:dLbls/>
        <c:bubbleScale val="85"/>
        <c:sizeRepresents val="w"/>
        <c:axId val="106045824"/>
        <c:axId val="106047360"/>
      </c:bubbleChart>
      <c:valAx>
        <c:axId val="106045824"/>
        <c:scaling>
          <c:orientation val="minMax"/>
          <c:max val="0.45"/>
          <c:min val="0.15000000000000011"/>
        </c:scaling>
        <c:delete val="1"/>
        <c:axPos val="b"/>
        <c:numFmt formatCode="General" sourceLinked="1"/>
        <c:tickLblPos val="none"/>
        <c:crossAx val="106047360"/>
        <c:crosses val="autoZero"/>
        <c:crossBetween val="midCat"/>
        <c:majorUnit val="0.5"/>
      </c:valAx>
      <c:valAx>
        <c:axId val="106047360"/>
        <c:scaling>
          <c:orientation val="minMax"/>
        </c:scaling>
        <c:delete val="1"/>
        <c:axPos val="l"/>
        <c:numFmt formatCode="General" sourceLinked="1"/>
        <c:tickLblPos val="none"/>
        <c:crossAx val="10604582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5709973753281524E-2"/>
          <c:y val="0.16047662401574786"/>
          <c:w val="0.88228477690288698"/>
          <c:h val="0.7148307086614184"/>
        </c:manualLayout>
      </c:layout>
      <c:bubbleChart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dPt>
            <c:idx val="0"/>
            <c:bubble3D val="1"/>
            <c:spPr>
              <a:solidFill>
                <a:srgbClr val="FFC000"/>
              </a:solidFill>
            </c:spPr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FFC000"/>
              </a:solidFill>
            </c:spPr>
          </c:dPt>
          <c:dPt>
            <c:idx val="3"/>
            <c:bubble3D val="1"/>
            <c:spPr>
              <a:solidFill>
                <a:srgbClr val="FFC000"/>
              </a:solidFill>
            </c:spPr>
          </c:dPt>
          <c:dPt>
            <c:idx val="4"/>
            <c:bubble3D val="1"/>
            <c:spPr>
              <a:solidFill>
                <a:srgbClr val="00B050"/>
              </a:solidFill>
            </c:spPr>
          </c:dPt>
          <c:dPt>
            <c:idx val="5"/>
            <c:bubble3D val="1"/>
            <c:spPr>
              <a:solidFill>
                <a:srgbClr val="00B050"/>
              </a:solidFill>
            </c:spPr>
          </c:dPt>
          <c:dPt>
            <c:idx val="6"/>
            <c:bubble3D val="1"/>
            <c:spPr>
              <a:solidFill>
                <a:srgbClr val="00B050"/>
              </a:solidFill>
            </c:spPr>
          </c:dPt>
          <c:dPt>
            <c:idx val="7"/>
            <c:bubble3D val="1"/>
            <c:spPr>
              <a:solidFill>
                <a:srgbClr val="00B050"/>
              </a:solidFill>
            </c:spPr>
          </c:dPt>
          <c:dLbls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ctr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Foglio1!$A$2:$A$9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xVal>
          <c:yVal>
            <c:numRef>
              <c:f>Foglio1!$B$2:$B$9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</c:numCache>
            </c:numRef>
          </c:yVal>
          <c:bubbleSize>
            <c:numRef>
              <c:f>Foglio1!$C$2:$C$9</c:f>
              <c:numCache>
                <c:formatCode>General</c:formatCode>
                <c:ptCount val="8"/>
                <c:pt idx="0">
                  <c:v>0.25</c:v>
                </c:pt>
                <c:pt idx="1">
                  <c:v>0.47000000000000008</c:v>
                </c:pt>
                <c:pt idx="2">
                  <c:v>0.56000000000000005</c:v>
                </c:pt>
                <c:pt idx="3">
                  <c:v>0.63000000000000345</c:v>
                </c:pt>
                <c:pt idx="4">
                  <c:v>0.77000000000000346</c:v>
                </c:pt>
                <c:pt idx="5">
                  <c:v>0.55000000000000004</c:v>
                </c:pt>
                <c:pt idx="6">
                  <c:v>0.44</c:v>
                </c:pt>
                <c:pt idx="7">
                  <c:v>0.26</c:v>
                </c:pt>
              </c:numCache>
            </c:numRef>
          </c:bubbleSize>
          <c:bubble3D val="1"/>
        </c:ser>
        <c:dLbls>
          <c:showVal val="1"/>
        </c:dLbls>
        <c:bubbleScale val="100"/>
        <c:axId val="107790336"/>
        <c:axId val="107791872"/>
      </c:bubbleChart>
      <c:valAx>
        <c:axId val="107790336"/>
        <c:scaling>
          <c:orientation val="minMax"/>
        </c:scaling>
        <c:delete val="1"/>
        <c:axPos val="b"/>
        <c:numFmt formatCode="General" sourceLinked="1"/>
        <c:tickLblPos val="none"/>
        <c:crossAx val="107791872"/>
        <c:crosses val="autoZero"/>
        <c:crossBetween val="midCat"/>
      </c:valAx>
      <c:valAx>
        <c:axId val="107791872"/>
        <c:scaling>
          <c:orientation val="minMax"/>
        </c:scaling>
        <c:delete val="1"/>
        <c:axPos val="l"/>
        <c:numFmt formatCode="General" sourceLinked="1"/>
        <c:tickLblPos val="none"/>
        <c:crossAx val="10779033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4504279612546826"/>
          <c:y val="3.5276922579655146E-2"/>
          <c:w val="0.54894575025941972"/>
          <c:h val="0.9294461548406896"/>
        </c:manualLayout>
      </c:layout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Valutazione media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4"/>
                <c:pt idx="0">
                  <c:v>Animazioni ed eventi</c:v>
                </c:pt>
                <c:pt idx="1">
                  <c:v>Leisure</c:v>
                </c:pt>
                <c:pt idx="2">
                  <c:v>Varietà att ristorazione</c:v>
                </c:pt>
                <c:pt idx="3">
                  <c:v>Possib di passare del tempo</c:v>
                </c:pt>
              </c:strCache>
            </c:strRef>
          </c:cat>
          <c:val>
            <c:numRef>
              <c:f>Foglio1!$B$2:$B$12</c:f>
              <c:numCache>
                <c:formatCode>0.0</c:formatCode>
                <c:ptCount val="11"/>
                <c:pt idx="0">
                  <c:v>5.6881685755909679</c:v>
                </c:pt>
                <c:pt idx="1">
                  <c:v>6.2497455772530852</c:v>
                </c:pt>
                <c:pt idx="2">
                  <c:v>6.9759885287671457</c:v>
                </c:pt>
                <c:pt idx="3">
                  <c:v>7.4926664867279635</c:v>
                </c:pt>
              </c:numCache>
            </c:numRef>
          </c:val>
        </c:ser>
        <c:dLbls>
          <c:showVal val="1"/>
        </c:dLbls>
        <c:overlap val="100"/>
        <c:axId val="107919616"/>
        <c:axId val="107900928"/>
      </c:barChart>
      <c:catAx>
        <c:axId val="107919616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07900928"/>
        <c:crosses val="autoZero"/>
        <c:auto val="1"/>
        <c:lblAlgn val="ctr"/>
        <c:lblOffset val="100"/>
      </c:catAx>
      <c:valAx>
        <c:axId val="107900928"/>
        <c:scaling>
          <c:orientation val="minMax"/>
          <c:max val="10"/>
          <c:min val="1"/>
        </c:scaling>
        <c:delete val="1"/>
        <c:axPos val="b"/>
        <c:numFmt formatCode="General" sourceLinked="0"/>
        <c:tickLblPos val="none"/>
        <c:crossAx val="107919616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4504279612546826"/>
          <c:y val="3.5276922579655146E-2"/>
          <c:w val="0.54894575025941972"/>
          <c:h val="0.9294461548406896"/>
        </c:manualLayout>
      </c:layout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Valutazione media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5">
                  <c:v>Orari di apertura</c:v>
                </c:pt>
                <c:pt idx="7">
                  <c:v>Prossimità</c:v>
                </c:pt>
                <c:pt idx="10">
                  <c:v>Comodità di accesso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5" formatCode="0.0">
                  <c:v>7.8973644418048012</c:v>
                </c:pt>
                <c:pt idx="7" formatCode="0.0">
                  <c:v>8.1166036570470048</c:v>
                </c:pt>
                <c:pt idx="10" formatCode="0.0">
                  <c:v>8.3239447740897248</c:v>
                </c:pt>
              </c:numCache>
            </c:numRef>
          </c:val>
        </c:ser>
        <c:dLbls>
          <c:showVal val="1"/>
        </c:dLbls>
        <c:overlap val="100"/>
        <c:axId val="108018688"/>
        <c:axId val="108028672"/>
      </c:barChart>
      <c:catAx>
        <c:axId val="1080186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8028672"/>
        <c:crosses val="autoZero"/>
        <c:auto val="1"/>
        <c:lblAlgn val="ctr"/>
        <c:lblOffset val="100"/>
      </c:catAx>
      <c:valAx>
        <c:axId val="108028672"/>
        <c:scaling>
          <c:orientation val="minMax"/>
          <c:max val="10"/>
          <c:min val="1"/>
        </c:scaling>
        <c:delete val="1"/>
        <c:axPos val="b"/>
        <c:numFmt formatCode="General" sourceLinked="0"/>
        <c:tickLblPos val="none"/>
        <c:crossAx val="108018688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>
        <c:manualLayout>
          <c:layoutTarget val="inner"/>
          <c:xMode val="edge"/>
          <c:yMode val="edge"/>
          <c:x val="0.4504279612546826"/>
          <c:y val="3.5276922579655146E-2"/>
          <c:w val="0.54894575025941972"/>
          <c:h val="0.9294461548406896"/>
        </c:manualLayout>
      </c:layout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Valutazione media</c:v>
                </c:pt>
              </c:strCache>
            </c:strRef>
          </c:tx>
          <c:spPr>
            <a:solidFill>
              <a:srgbClr val="00703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10"/>
                <c:pt idx="4">
                  <c:v>Piacevolezza ambiente</c:v>
                </c:pt>
                <c:pt idx="6">
                  <c:v>Varietà marche / insegne</c:v>
                </c:pt>
                <c:pt idx="8">
                  <c:v>Qualità marche / insegne</c:v>
                </c:pt>
                <c:pt idx="9">
                  <c:v>Convenienza dei prezzi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4" formatCode="0.0">
                  <c:v>7.8916799584175807</c:v>
                </c:pt>
                <c:pt idx="6" formatCode="0.0">
                  <c:v>8.028181655222518</c:v>
                </c:pt>
                <c:pt idx="8" formatCode="0.0">
                  <c:v>8.2329577981554518</c:v>
                </c:pt>
                <c:pt idx="9" formatCode="0.0">
                  <c:v>8.2368356753509442</c:v>
                </c:pt>
              </c:numCache>
            </c:numRef>
          </c:val>
        </c:ser>
        <c:dLbls>
          <c:showVal val="1"/>
        </c:dLbls>
        <c:overlap val="100"/>
        <c:axId val="108109824"/>
        <c:axId val="108111360"/>
      </c:barChart>
      <c:catAx>
        <c:axId val="108109824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08111360"/>
        <c:crosses val="autoZero"/>
        <c:auto val="1"/>
        <c:lblAlgn val="ctr"/>
        <c:lblOffset val="100"/>
      </c:catAx>
      <c:valAx>
        <c:axId val="108111360"/>
        <c:scaling>
          <c:orientation val="minMax"/>
          <c:max val="10"/>
          <c:min val="1"/>
        </c:scaling>
        <c:delete val="1"/>
        <c:axPos val="b"/>
        <c:numFmt formatCode="General" sourceLinked="0"/>
        <c:tickLblPos val="none"/>
        <c:crossAx val="108109824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7.6434118987154395E-2"/>
          <c:y val="4.8615527393508023E-2"/>
          <c:w val="0.88635192042282862"/>
          <c:h val="0.84525378406230656"/>
        </c:manualLayout>
      </c:layout>
      <c:scatterChart>
        <c:scatterStyle val="lineMarker"/>
        <c:ser>
          <c:idx val="0"/>
          <c:order val="0"/>
          <c:tx>
            <c:strRef>
              <c:f>'Foglio1'!$B$1</c:f>
              <c:strCache>
                <c:ptCount val="1"/>
                <c:pt idx="0">
                  <c:v>Importanza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1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2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3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4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5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8"/>
            <c:marker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9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dPt>
            <c:idx val="10"/>
            <c:marker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</c:dPt>
          <c:xVal>
            <c:numRef>
              <c:f>'Foglio1'!$A$2:$A$12</c:f>
              <c:numCache>
                <c:formatCode>General</c:formatCode>
                <c:ptCount val="11"/>
              </c:numCache>
            </c:numRef>
          </c:xVal>
          <c:yVal>
            <c:numRef>
              <c:f>'Foglio1'!$B$2:$B$12</c:f>
              <c:numCache>
                <c:formatCode>General</c:formatCode>
                <c:ptCount val="11"/>
              </c:numCache>
            </c:numRef>
          </c:yVal>
        </c:ser>
        <c:dLbls/>
        <c:axId val="111955968"/>
        <c:axId val="111978752"/>
      </c:scatterChart>
      <c:valAx>
        <c:axId val="111955968"/>
        <c:scaling>
          <c:orientation val="minMax"/>
          <c:max val="9"/>
          <c:min val="5"/>
        </c:scaling>
        <c:axPos val="b"/>
        <c:numFmt formatCode="0" sourceLinked="0"/>
        <c:majorTickMark val="none"/>
        <c:tickLblPos val="low"/>
        <c:txPr>
          <a:bodyPr/>
          <a:lstStyle/>
          <a:p>
            <a:pPr>
              <a:defRPr sz="1200"/>
            </a:pPr>
            <a:endParaRPr lang="it-IT"/>
          </a:p>
        </c:txPr>
        <c:crossAx val="111978752"/>
        <c:crossesAt val="7.56"/>
        <c:crossBetween val="midCat"/>
        <c:majorUnit val="1"/>
      </c:valAx>
      <c:valAx>
        <c:axId val="111978752"/>
        <c:scaling>
          <c:orientation val="minMax"/>
          <c:max val="9"/>
          <c:min val="5"/>
        </c:scaling>
        <c:axPos val="l"/>
        <c:numFmt formatCode="0" sourceLinked="0"/>
        <c:majorTickMark val="none"/>
        <c:tickLblPos val="low"/>
        <c:txPr>
          <a:bodyPr/>
          <a:lstStyle/>
          <a:p>
            <a:pPr>
              <a:defRPr sz="1200"/>
            </a:pPr>
            <a:endParaRPr lang="it-IT"/>
          </a:p>
        </c:txPr>
        <c:crossAx val="111955968"/>
        <c:crossesAt val="7.1"/>
        <c:crossBetween val="midCat"/>
        <c:majorUnit val="1"/>
        <c:minorUnit val="0.2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06B1-A2C3-462E-BA14-514410FBFB06}" type="datetimeFigureOut">
              <a:rPr lang="it-IT" smtClean="0"/>
              <a:pPr/>
              <a:t>20/06/2014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213B-DB58-4CFE-BC57-E070188C0B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63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85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828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828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62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Centri urbani più alti per alto reddito</a:t>
            </a:r>
            <a:r>
              <a:rPr lang="it-IT" baseline="0" dirty="0" smtClean="0"/>
              <a:t> a discapito di cc</a:t>
            </a:r>
          </a:p>
          <a:p>
            <a:r>
              <a:rPr lang="it-IT" baseline="0" dirty="0" smtClean="0"/>
              <a:t>Internet cresce con il reddito e diminuisce con l’età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60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62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AGGIUNGERE</a:t>
            </a:r>
            <a:r>
              <a:rPr lang="it-IT" baseline="0" dirty="0" smtClean="0"/>
              <a:t> UNA SLIDE CON TOTALE E LE COMBINAZIONI Più FREQUENTI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213B-DB58-4CFE-BC57-E070188C0B8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528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P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9792" y="1872500"/>
            <a:ext cx="6192688" cy="1307037"/>
          </a:xfrm>
          <a:solidFill>
            <a:schemeClr val="bg1"/>
          </a:solidFill>
          <a:ln w="19050">
            <a:noFill/>
          </a:ln>
          <a:effectLst/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6F6F6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31" y="4083918"/>
            <a:ext cx="4984615" cy="412686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Fare clic per modificare la data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0" y="1815666"/>
            <a:ext cx="9144000" cy="0"/>
          </a:xfrm>
          <a:prstGeom prst="line">
            <a:avLst/>
          </a:prstGeom>
          <a:ln w="19050" cmpd="sng">
            <a:solidFill>
              <a:srgbClr val="0063BE"/>
            </a:solidFill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-14356" y="3236530"/>
            <a:ext cx="9144000" cy="0"/>
          </a:xfrm>
          <a:prstGeom prst="line">
            <a:avLst/>
          </a:prstGeom>
          <a:ln w="19050" cmpd="sng">
            <a:solidFill>
              <a:srgbClr val="0063BE"/>
            </a:solidFill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1" t="7563" r="59450" b="47062"/>
          <a:stretch>
            <a:fillRect/>
          </a:stretch>
        </p:blipFill>
        <p:spPr>
          <a:xfrm>
            <a:off x="395536" y="1866007"/>
            <a:ext cx="1872208" cy="1322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ggetti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1417" y="1218518"/>
            <a:ext cx="3965219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1218518"/>
            <a:ext cx="3942666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sp>
        <p:nvSpPr>
          <p:cNvPr id="12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9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9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ggetti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218521"/>
            <a:ext cx="8307692" cy="1648019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3026616"/>
            <a:ext cx="8307692" cy="1648019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82" name="Connettore 1 8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ci Orizzontal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388998"/>
            <a:ext cx="8307692" cy="1420706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3197089"/>
            <a:ext cx="8307692" cy="1420706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sp>
        <p:nvSpPr>
          <p:cNvPr id="15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517396" y="1135313"/>
            <a:ext cx="8208000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12"/>
          </p:nvPr>
        </p:nvSpPr>
        <p:spPr>
          <a:xfrm>
            <a:off x="517824" y="2941576"/>
            <a:ext cx="8208000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Ovale 16"/>
          <p:cNvSpPr/>
          <p:nvPr/>
        </p:nvSpPr>
        <p:spPr>
          <a:xfrm>
            <a:off x="384462" y="1207722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84462" y="3026427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Oggetto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1218518"/>
            <a:ext cx="3942666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Oggetto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1417" y="1218518"/>
            <a:ext cx="3965219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fico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grafico 23"/>
          <p:cNvSpPr>
            <a:spLocks noGrp="1"/>
          </p:cNvSpPr>
          <p:nvPr>
            <p:ph type="chart" sz="quarter" idx="13"/>
          </p:nvPr>
        </p:nvSpPr>
        <p:spPr>
          <a:xfrm>
            <a:off x="429927" y="1548729"/>
            <a:ext cx="3944492" cy="312555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517395" y="1135313"/>
            <a:ext cx="3855198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384462" y="1207722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fico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9"/>
          <p:cNvSpPr>
            <a:spLocks noGrp="1"/>
          </p:cNvSpPr>
          <p:nvPr>
            <p:ph type="body" sz="quarter" idx="12"/>
          </p:nvPr>
        </p:nvSpPr>
        <p:spPr>
          <a:xfrm>
            <a:off x="4881867" y="1150885"/>
            <a:ext cx="3854769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4738542" y="1223295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aposto grafico 23"/>
          <p:cNvSpPr>
            <a:spLocks noGrp="1"/>
          </p:cNvSpPr>
          <p:nvPr>
            <p:ph type="chart" sz="quarter" idx="14"/>
          </p:nvPr>
        </p:nvSpPr>
        <p:spPr>
          <a:xfrm>
            <a:off x="4792134" y="1548731"/>
            <a:ext cx="3944492" cy="312555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gg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1417" y="1218524"/>
            <a:ext cx="3965219" cy="3455113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1218517"/>
            <a:ext cx="3942666" cy="1694240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1"/>
          </p:nvPr>
        </p:nvSpPr>
        <p:spPr>
          <a:xfrm>
            <a:off x="429927" y="2980390"/>
            <a:ext cx="3942666" cy="1694240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ggetti incornici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1417" y="1218518"/>
            <a:ext cx="3965219" cy="3456111"/>
          </a:xfrm>
          <a:solidFill>
            <a:schemeClr val="bg1"/>
          </a:solidFill>
          <a:ln w="19050" cmpd="sng">
            <a:solidFill>
              <a:srgbClr val="0063BE"/>
            </a:solidFill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1218518"/>
            <a:ext cx="3942666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6CC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6CC"/>
                </a:solidFill>
              </a:defRPr>
            </a:lvl2pPr>
            <a:lvl3pPr marL="1081088" indent="-166688" algn="just"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442030" y="4826391"/>
            <a:ext cx="1395847" cy="29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2346668"/>
            <a:ext cx="8693073" cy="963935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63BE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3216" y="3809188"/>
            <a:ext cx="5649231" cy="353933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0" y="2117074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-14356" y="3537938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5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9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9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83272" y="0"/>
            <a:ext cx="7953354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5400000">
            <a:off x="2837224" y="-1225773"/>
            <a:ext cx="3579579" cy="8219230"/>
          </a:xfrm>
        </p:spPr>
        <p:txBody>
          <a:bodyPr/>
          <a:lstStyle>
            <a:lvl1pPr marL="0" indent="0" algn="just">
              <a:buFontTx/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450930" y="980382"/>
            <a:ext cx="8693073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50927" y="0"/>
            <a:ext cx="0" cy="51435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 rot="5400000">
            <a:off x="9251" y="4837178"/>
            <a:ext cx="342138" cy="25641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23870" y="715565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0651" y="330628"/>
            <a:ext cx="625111" cy="2195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01094" y="3742383"/>
            <a:ext cx="1939073" cy="166154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97539" y="4858848"/>
            <a:ext cx="360968" cy="24620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</a:rPr>
              <a:t>per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118" y="696214"/>
            <a:ext cx="3317631" cy="852029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0" y="1832900"/>
            <a:ext cx="9144000" cy="0"/>
          </a:xfrm>
          <a:prstGeom prst="line">
            <a:avLst/>
          </a:prstGeom>
          <a:ln w="19050" cmpd="sng">
            <a:solidFill>
              <a:srgbClr val="0063BE"/>
            </a:solidFill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849740" y="1994027"/>
            <a:ext cx="332344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+mj-lt"/>
              </a:rPr>
              <a:t>Partner Responsabile di progetto: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+mj-lt"/>
              </a:rPr>
              <a:t>Capo progetto operativo: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+mj-lt"/>
              </a:rPr>
              <a:t>Responsabile delle relazioni con il Cliente: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63B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441" y="2383785"/>
            <a:ext cx="2233246" cy="16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2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9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9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218518"/>
            <a:ext cx="8307692" cy="3456111"/>
          </a:xfrm>
        </p:spPr>
        <p:txBody>
          <a:bodyPr/>
          <a:lstStyle>
            <a:lvl1pPr marL="0" indent="0" algn="just">
              <a:buFontTx/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sp>
        <p:nvSpPr>
          <p:cNvPr id="9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9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9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218518"/>
            <a:ext cx="8307692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sp>
        <p:nvSpPr>
          <p:cNvPr id="9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90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90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9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218518"/>
            <a:ext cx="8307692" cy="3456111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2000" i="0">
                <a:solidFill>
                  <a:srgbClr val="0063BE"/>
                </a:solidFill>
              </a:defRPr>
            </a:lvl2pPr>
            <a:lvl3pPr marL="1081088" indent="-166688" algn="just">
              <a:defRPr lang="it-IT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fico con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218518"/>
            <a:ext cx="8307692" cy="671218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0"/>
          </p:nvPr>
        </p:nvSpPr>
        <p:spPr>
          <a:xfrm>
            <a:off x="429927" y="2003408"/>
            <a:ext cx="8307692" cy="2671225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rafic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34" y="1605568"/>
            <a:ext cx="8307692" cy="3069067"/>
          </a:xfrm>
        </p:spPr>
        <p:txBody>
          <a:bodyPr/>
          <a:lstStyle>
            <a:lvl1pPr marL="273050" indent="-273050" algn="just">
              <a:buClr>
                <a:srgbClr val="828282"/>
              </a:buClr>
              <a:buFont typeface="Wingdings 2" pitchFamily="18" charset="2"/>
              <a:buChar char="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just">
              <a:buClr>
                <a:srgbClr val="0063BE"/>
              </a:buClr>
              <a:buSzPct val="100000"/>
              <a:buFont typeface="Wingdings 2" pitchFamily="18" charset="2"/>
              <a:buChar char=""/>
              <a:defRPr sz="1300" i="0">
                <a:solidFill>
                  <a:srgbClr val="0063BE"/>
                </a:solidFill>
              </a:defRPr>
            </a:lvl2pPr>
            <a:lvl3pPr marL="1081088" indent="-166688" algn="just">
              <a:buClr>
                <a:srgbClr val="0063BE"/>
              </a:buClr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3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517396" y="1135313"/>
            <a:ext cx="8219230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Ovale 13"/>
          <p:cNvSpPr/>
          <p:nvPr/>
        </p:nvSpPr>
        <p:spPr>
          <a:xfrm>
            <a:off x="384462" y="1207722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cxnSp>
        <p:nvCxnSpPr>
          <p:cNvPr id="29" name="Connettore 1 28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ci con ti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grafico 23"/>
          <p:cNvSpPr>
            <a:spLocks noGrp="1"/>
          </p:cNvSpPr>
          <p:nvPr>
            <p:ph type="chart" sz="quarter" idx="13"/>
          </p:nvPr>
        </p:nvSpPr>
        <p:spPr>
          <a:xfrm>
            <a:off x="429927" y="1548729"/>
            <a:ext cx="3944492" cy="312555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517395" y="1135313"/>
            <a:ext cx="3855198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2"/>
          </p:nvPr>
        </p:nvSpPr>
        <p:spPr>
          <a:xfrm>
            <a:off x="4881867" y="1150885"/>
            <a:ext cx="3854769" cy="307762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3555" y="0"/>
            <a:ext cx="8693073" cy="963935"/>
          </a:xfrm>
          <a:ln>
            <a:noFill/>
          </a:ln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0" y="980382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5" y="4871506"/>
            <a:ext cx="731077" cy="187754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384462" y="1207722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63BE"/>
              </a:buClr>
            </a:pPr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4738542" y="1223295"/>
            <a:ext cx="132923" cy="113644"/>
          </a:xfrm>
          <a:prstGeom prst="ellipse">
            <a:avLst/>
          </a:prstGeom>
          <a:solidFill>
            <a:srgbClr val="0063B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63BE"/>
              </a:buClr>
            </a:pPr>
            <a:endParaRPr lang="it-IT" dirty="0"/>
          </a:p>
        </p:txBody>
      </p:sp>
      <p:sp>
        <p:nvSpPr>
          <p:cNvPr id="25" name="Segnaposto grafico 23"/>
          <p:cNvSpPr>
            <a:spLocks noGrp="1"/>
          </p:cNvSpPr>
          <p:nvPr>
            <p:ph type="chart" sz="quarter" idx="14"/>
          </p:nvPr>
        </p:nvSpPr>
        <p:spPr>
          <a:xfrm>
            <a:off x="4792134" y="1548731"/>
            <a:ext cx="3944492" cy="312555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301" y="4883933"/>
            <a:ext cx="2267776" cy="142071"/>
          </a:xfrm>
          <a:prstGeom prst="rect">
            <a:avLst/>
          </a:prstGeom>
        </p:spPr>
      </p:pic>
      <p:sp>
        <p:nvSpPr>
          <p:cNvPr id="14" name="Segnaposto testo 9"/>
          <p:cNvSpPr txBox="1">
            <a:spLocks/>
          </p:cNvSpPr>
          <p:nvPr userDrawn="1"/>
        </p:nvSpPr>
        <p:spPr>
          <a:xfrm>
            <a:off x="1259632" y="4759585"/>
            <a:ext cx="5328592" cy="3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0" lang="it-IT" sz="1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lang="it-IT" sz="1400" i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1805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lang="it-IT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EIRE</a:t>
            </a:r>
            <a:r>
              <a:rPr lang="it-IT" sz="105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it-IT" sz="105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GIUGNO 2014 – L’immobiliare commerciale e le </a:t>
            </a:r>
            <a:r>
              <a:rPr lang="it-IT" sz="105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cittÀ</a:t>
            </a:r>
            <a:r>
              <a:rPr lang="it-IT" sz="105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2014 e oltre</a:t>
            </a:r>
          </a:p>
          <a:p>
            <a:pPr algn="ctr">
              <a:defRPr/>
            </a:pPr>
            <a:r>
              <a:rPr lang="it-I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DOVE COMPRIAMO</a:t>
            </a:r>
            <a:r>
              <a:rPr lang="it-IT" sz="11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 </a:t>
            </a:r>
            <a:r>
              <a:rPr lang="it-IT" sz="1100" b="1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Osservatorio polarità commerciali 2014</a:t>
            </a:r>
            <a:endParaRPr lang="ro-RO" sz="1100" b="1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0" y="4731990"/>
            <a:ext cx="9144000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3555" y="0"/>
            <a:ext cx="8693073" cy="9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28934" y="1218522"/>
            <a:ext cx="8307692" cy="34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marL="742422" lvl="1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 2" pitchFamily="18" charset="2"/>
              <a:buChar char=""/>
            </a:pPr>
            <a:r>
              <a:rPr lang="it-IT" dirty="0" smtClean="0"/>
              <a:t>Secondo livello</a:t>
            </a:r>
          </a:p>
          <a:p>
            <a:pPr marL="1141805" lvl="2" indent="-227036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Calibri" pitchFamily="34" charset="0"/>
              <a:buChar char="•"/>
            </a:pPr>
            <a:r>
              <a:rPr lang="it-IT" dirty="0" smtClean="0"/>
              <a:t>Terzo livello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3248" y="4837009"/>
            <a:ext cx="400135" cy="219248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it-IT" sz="28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25444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25444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25444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25444F"/>
          </a:solidFill>
          <a:latin typeface="Calibri" pitchFamily="34" charset="0"/>
        </a:defRPr>
      </a:lvl5pPr>
      <a:lvl6pPr marL="45713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26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39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521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just" rtl="0" eaLnBrk="1" fontAlgn="base" hangingPunct="1">
        <a:spcBef>
          <a:spcPct val="20000"/>
        </a:spcBef>
        <a:spcAft>
          <a:spcPct val="0"/>
        </a:spcAft>
        <a:buNone/>
        <a:defRPr lang="it-IT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422" indent="-285037" algn="just" rtl="0" eaLnBrk="1" fontAlgn="base" hangingPunct="1">
        <a:spcBef>
          <a:spcPct val="20000"/>
        </a:spcBef>
        <a:spcAft>
          <a:spcPct val="0"/>
        </a:spcAft>
        <a:buClr>
          <a:srgbClr val="0063BE"/>
        </a:buClr>
        <a:buSzPct val="70000"/>
        <a:buBlip>
          <a:blip r:embed="rId23"/>
        </a:buBlip>
        <a:defRPr lang="it-IT" sz="1300" i="0" kern="1200" dirty="0" smtClean="0">
          <a:solidFill>
            <a:srgbClr val="0063BE"/>
          </a:solidFill>
          <a:latin typeface="+mn-lt"/>
          <a:ea typeface="+mn-ea"/>
          <a:cs typeface="+mn-cs"/>
        </a:defRPr>
      </a:lvl2pPr>
      <a:lvl3pPr marL="1081088" indent="-166688" algn="just" rtl="0" eaLnBrk="1" fontAlgn="base" hangingPunct="1">
        <a:spcBef>
          <a:spcPct val="20000"/>
        </a:spcBef>
        <a:spcAft>
          <a:spcPct val="0"/>
        </a:spcAft>
        <a:buClr>
          <a:srgbClr val="0063BE"/>
        </a:buClr>
        <a:buFont typeface="Calibri" pitchFamily="34" charset="0"/>
        <a:buChar char="–"/>
        <a:defRPr lang="it-IT" sz="1300" i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99190" indent="-2270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5" indent="-2270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216" indent="-228565" algn="l" defTabSz="9142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7" indent="-228565" algn="l" defTabSz="9142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5" algn="l" defTabSz="9142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7" indent="-228565" algn="l" defTabSz="9142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1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1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2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2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it-IT" dirty="0" smtClean="0"/>
              <a:t>DOVE COMPRIAMO</a:t>
            </a:r>
            <a:br>
              <a:rPr lang="it-IT" dirty="0" smtClean="0"/>
            </a:br>
            <a:r>
              <a:rPr lang="it-IT" sz="2800" i="1" dirty="0" smtClean="0"/>
              <a:t>Osservatorio Polarità Commerciali 2014</a:t>
            </a:r>
            <a:endParaRPr lang="it-IT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68" y="376629"/>
            <a:ext cx="975812" cy="8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3401347" y="3548058"/>
            <a:ext cx="4627039" cy="461665"/>
            <a:chOff x="2515879" y="5051276"/>
            <a:chExt cx="4627039" cy="61555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5085184"/>
              <a:ext cx="1418790" cy="48583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2515879" y="5051276"/>
              <a:ext cx="322370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dirty="0" smtClean="0">
                  <a:solidFill>
                    <a:schemeClr val="accent1"/>
                  </a:solidFill>
                </a:rPr>
                <a:t>Massimo </a:t>
              </a:r>
              <a:r>
                <a:rPr lang="it-IT" sz="2400" dirty="0" err="1" smtClean="0">
                  <a:solidFill>
                    <a:schemeClr val="accent1"/>
                  </a:solidFill>
                </a:rPr>
                <a:t>Viganò</a:t>
              </a:r>
              <a:r>
                <a:rPr lang="it-IT" sz="2400" dirty="0" smtClean="0">
                  <a:solidFill>
                    <a:schemeClr val="accent1"/>
                  </a:solidFill>
                </a:rPr>
                <a:t> </a:t>
              </a:r>
              <a:r>
                <a:rPr lang="it-IT" i="1" dirty="0" smtClean="0">
                  <a:solidFill>
                    <a:srgbClr val="6F6F6F"/>
                  </a:solidFill>
                  <a:latin typeface="+mj-lt"/>
                  <a:ea typeface="+mj-ea"/>
                  <a:cs typeface="+mj-cs"/>
                </a:rPr>
                <a:t>– Partner </a:t>
              </a:r>
              <a:endParaRPr lang="it-IT" sz="2800" i="1" dirty="0" smtClean="0">
                <a:solidFill>
                  <a:srgbClr val="6F6F6F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34" t="83136" b="5752"/>
          <a:stretch>
            <a:fillRect/>
          </a:stretch>
        </p:blipFill>
        <p:spPr>
          <a:xfrm>
            <a:off x="395536" y="4201531"/>
            <a:ext cx="3168352" cy="5976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691680" y="319894"/>
            <a:ext cx="60928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L’IMMOBILIARE COMMERCIALE E LE CITTÀ: 2014 E OLTRE</a:t>
            </a:r>
          </a:p>
          <a:p>
            <a:r>
              <a:rPr lang="it-IT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Retail</a:t>
            </a:r>
            <a:endParaRPr lang="it-IT" sz="20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it-IT" sz="1600" i="1" dirty="0" smtClean="0">
                <a:latin typeface="+mj-lt"/>
                <a:ea typeface="+mj-ea"/>
                <a:cs typeface="+mj-cs"/>
              </a:rPr>
              <a:t>Organizzato da</a:t>
            </a:r>
            <a:r>
              <a:rPr lang="it-IT" sz="1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CNCC </a:t>
            </a:r>
            <a:r>
              <a:rPr lang="it-IT" sz="1600" i="1" dirty="0" smtClean="0">
                <a:latin typeface="+mj-lt"/>
                <a:ea typeface="+mj-ea"/>
                <a:cs typeface="+mj-cs"/>
              </a:rPr>
              <a:t>in collaborazione con </a:t>
            </a:r>
            <a:r>
              <a:rPr lang="it-IT" sz="1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EIRE</a:t>
            </a:r>
            <a:endParaRPr lang="it-IT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MA ESISTONO COMUNQUE </a:t>
            </a:r>
            <a:br>
              <a:rPr lang="it-IT" dirty="0" smtClean="0"/>
            </a:br>
            <a:r>
              <a:rPr lang="it-IT" dirty="0" smtClean="0"/>
              <a:t>ASPETTATIVE NON SODDISFATTE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6" name="Segnaposto contenuto 5"/>
          <p:cNvSpPr>
            <a:spLocks noGrp="1"/>
          </p:cNvSpPr>
          <p:nvPr>
            <p:ph idx="1"/>
          </p:nvPr>
        </p:nvSpPr>
        <p:spPr>
          <a:xfrm>
            <a:off x="179512" y="1099788"/>
            <a:ext cx="3721834" cy="324035"/>
          </a:xfrm>
        </p:spPr>
        <p:txBody>
          <a:bodyPr/>
          <a:lstStyle/>
          <a:p>
            <a:pPr marL="452438" lvl="1" indent="-295275" algn="ctr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sz="1800" b="1" u="sng" dirty="0" smtClean="0"/>
              <a:t>CENTRI COMMERCIALI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40312"/>
            <a:ext cx="2880320" cy="798905"/>
          </a:xfrm>
          <a:prstGeom prst="rect">
            <a:avLst/>
          </a:prstGeom>
        </p:spPr>
      </p:pic>
      <p:sp>
        <p:nvSpPr>
          <p:cNvPr id="18" name="Segnaposto contenuto 5"/>
          <p:cNvSpPr txBox="1">
            <a:spLocks/>
          </p:cNvSpPr>
          <p:nvPr/>
        </p:nvSpPr>
        <p:spPr bwMode="auto">
          <a:xfrm>
            <a:off x="3275856" y="1418902"/>
            <a:ext cx="5688632" cy="8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accent1"/>
                </a:solidFill>
              </a:rPr>
              <a:t>Differenziazione:</a:t>
            </a:r>
            <a:r>
              <a:rPr lang="it-IT" sz="1500" dirty="0" smtClean="0">
                <a:solidFill>
                  <a:schemeClr val="tx1"/>
                </a:solidFill>
              </a:rPr>
              <a:t> eccessiva omologazione</a:t>
            </a: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Attenzione alle </a:t>
            </a:r>
            <a:r>
              <a:rPr lang="it-IT" sz="1500" dirty="0" smtClean="0">
                <a:solidFill>
                  <a:schemeClr val="accent1"/>
                </a:solidFill>
              </a:rPr>
              <a:t>componenti accessorie per i giovani</a:t>
            </a: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436101" y="2236012"/>
            <a:ext cx="36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295275" algn="ctr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b="1" u="sng" dirty="0">
                <a:solidFill>
                  <a:srgbClr val="0070C0"/>
                </a:solidFill>
              </a:rPr>
              <a:t>CENTRO </a:t>
            </a:r>
            <a:r>
              <a:rPr lang="it-IT" b="1" u="sng" dirty="0" smtClean="0">
                <a:solidFill>
                  <a:srgbClr val="0070C0"/>
                </a:solidFill>
              </a:rPr>
              <a:t>URBANO</a:t>
            </a:r>
            <a:endParaRPr lang="it-IT" b="1" u="sng" dirty="0">
              <a:solidFill>
                <a:srgbClr val="0070C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9312" y="2590681"/>
            <a:ext cx="1344149" cy="75608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2592" y="2590684"/>
            <a:ext cx="1302260" cy="73157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0422" y="2860714"/>
            <a:ext cx="1474306" cy="737153"/>
          </a:xfrm>
          <a:prstGeom prst="rect">
            <a:avLst/>
          </a:prstGeom>
        </p:spPr>
      </p:pic>
      <p:sp>
        <p:nvSpPr>
          <p:cNvPr id="25" name="Segnaposto contenuto 5"/>
          <p:cNvSpPr txBox="1">
            <a:spLocks/>
          </p:cNvSpPr>
          <p:nvPr/>
        </p:nvSpPr>
        <p:spPr bwMode="auto">
          <a:xfrm>
            <a:off x="323528" y="2578863"/>
            <a:ext cx="5760640" cy="6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it-IT" sz="1500" dirty="0" smtClean="0"/>
              <a:t>Comodità di accesso, convenienza, orari di apertura</a:t>
            </a: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Ancora una volta </a:t>
            </a:r>
            <a:r>
              <a:rPr lang="it-IT" sz="1500" dirty="0" smtClean="0"/>
              <a:t>per i giovani focus sulle componenti accessorie</a:t>
            </a: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endParaRPr lang="it-IT" sz="1500" dirty="0" smtClean="0">
              <a:solidFill>
                <a:schemeClr val="tx1"/>
              </a:solidFill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7" cstate="print"/>
          <a:srcRect b="25154"/>
          <a:stretch>
            <a:fillRect/>
          </a:stretch>
        </p:blipFill>
        <p:spPr>
          <a:xfrm>
            <a:off x="395536" y="3651870"/>
            <a:ext cx="2364266" cy="864096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1960349" y="3505085"/>
            <a:ext cx="146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b="1" u="sng" dirty="0" smtClean="0">
                <a:solidFill>
                  <a:schemeClr val="accent1"/>
                </a:solidFill>
              </a:rPr>
              <a:t>INTERNET</a:t>
            </a:r>
            <a:endParaRPr lang="it-IT" b="1" u="sng" dirty="0">
              <a:solidFill>
                <a:schemeClr val="accent1"/>
              </a:solidFill>
            </a:endParaRPr>
          </a:p>
        </p:txBody>
      </p:sp>
      <p:sp>
        <p:nvSpPr>
          <p:cNvPr id="28" name="Segnaposto contenuto 5"/>
          <p:cNvSpPr txBox="1">
            <a:spLocks/>
          </p:cNvSpPr>
          <p:nvPr/>
        </p:nvSpPr>
        <p:spPr bwMode="auto">
          <a:xfrm>
            <a:off x="2915816" y="3867894"/>
            <a:ext cx="574880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/>
              <a:t>Recupero della dimensione emozionale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Un occhio alla </a:t>
            </a:r>
            <a:r>
              <a:rPr lang="it-IT" sz="1500" dirty="0" smtClean="0"/>
              <a:t>fruibilità per i meno giovani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1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/>
          <p:nvPr>
            <p:extLst>
              <p:ext uri="{D42A27DB-BD31-4B8C-83A1-F6EECF244321}">
                <p14:modId xmlns="" xmlns:p14="http://schemas.microsoft.com/office/powerpoint/2010/main" val="1150723839"/>
              </p:ext>
            </p:extLst>
          </p:nvPr>
        </p:nvGraphicFramePr>
        <p:xfrm>
          <a:off x="1187624" y="1059583"/>
          <a:ext cx="6696744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«GIRO PER NEGOZI» È </a:t>
            </a:r>
            <a:r>
              <a:rPr lang="it-IT" dirty="0" err="1" smtClean="0"/>
              <a:t>DI</a:t>
            </a:r>
            <a:r>
              <a:rPr lang="it-IT" dirty="0" smtClean="0"/>
              <a:t> GRAN LUNGA LA PRINCIPALE FONTE INFORMATIVA PER GLI ACQUISTI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96336" y="4443958"/>
            <a:ext cx="958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dirty="0" smtClean="0"/>
              <a:t>% rispondenti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6301" y="1086517"/>
            <a:ext cx="3600400" cy="27699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2">
                    <a:lumMod val="50000"/>
                  </a:schemeClr>
                </a:solidFill>
              </a:rPr>
              <a:t>PRINCIPALE FONTE INFORMATIVA PER GLI ACQUISTI</a:t>
            </a:r>
            <a:endParaRPr lang="it-IT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xmlns="" val="1472172317"/>
              </p:ext>
            </p:extLst>
          </p:nvPr>
        </p:nvGraphicFramePr>
        <p:xfrm>
          <a:off x="2843808" y="1131590"/>
          <a:ext cx="54726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SIA IN CITTÀ CHE FUORI CITTÀ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25620" y="437195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% rispondenti</a:t>
            </a:r>
            <a:endParaRPr lang="it-IT" sz="1100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275856" y="4299942"/>
            <a:ext cx="1944216" cy="324036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4"/>
                </a:solidFill>
              </a:rPr>
              <a:t>Città: 45,8%</a:t>
            </a:r>
            <a:endParaRPr lang="it-IT" b="1" dirty="0">
              <a:solidFill>
                <a:schemeClr val="accent4"/>
              </a:solidFill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xmlns="" val="3031121698"/>
              </p:ext>
            </p:extLst>
          </p:nvPr>
        </p:nvGraphicFramePr>
        <p:xfrm>
          <a:off x="323528" y="1707654"/>
          <a:ext cx="25557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2627784" y="2247714"/>
            <a:ext cx="792088" cy="648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355976" y="3219822"/>
            <a:ext cx="72008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4572000" y="3939903"/>
            <a:ext cx="792088" cy="2880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INFORMATIVA: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4 cluster di merceologie con comportamenti differenziati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959113"/>
              </p:ext>
            </p:extLst>
          </p:nvPr>
        </p:nvGraphicFramePr>
        <p:xfrm>
          <a:off x="251521" y="1059583"/>
          <a:ext cx="1387909" cy="3444506"/>
        </p:xfrm>
        <a:graphic>
          <a:graphicData uri="http://schemas.openxmlformats.org/drawingml/2006/table">
            <a:tbl>
              <a:tblPr lastRow="1" bandRow="1">
                <a:tableStyleId>{912C8C85-51F0-491E-9774-3900AFEF0FD7}</a:tableStyleId>
              </a:tblPr>
              <a:tblGrid>
                <a:gridCol w="1387909"/>
              </a:tblGrid>
              <a:tr h="644246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T="34290" marB="34290"/>
                </a:tc>
              </a:tr>
              <a:tr h="39024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 smtClean="0"/>
                        <a:t>Visita a negozi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39024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/>
                        <a:t>Ricerca Internet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41310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 smtClean="0"/>
                        <a:t>Volantini/ cataloghi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41310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/>
                        <a:t>Suggerimento </a:t>
                      </a:r>
                      <a:r>
                        <a:rPr lang="it-IT" sz="1100" u="none" strike="noStrike" dirty="0" smtClean="0"/>
                        <a:t> </a:t>
                      </a:r>
                      <a:r>
                        <a:rPr lang="it-IT" sz="1100" u="none" strike="noStrike" dirty="0"/>
                        <a:t>Conoscenti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41310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 smtClean="0"/>
                        <a:t>Pubblicità/ Stampa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39024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u="none" strike="noStrike" dirty="0"/>
                        <a:t>Altre modalità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390240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Totale</a:t>
                      </a:r>
                      <a:endParaRPr lang="it-IT" sz="1100" b="1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759832"/>
              </p:ext>
            </p:extLst>
          </p:nvPr>
        </p:nvGraphicFramePr>
        <p:xfrm>
          <a:off x="1691687" y="1059583"/>
          <a:ext cx="771059" cy="337592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771059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Alim</a:t>
                      </a:r>
                      <a:r>
                        <a:rPr lang="it-IT" sz="1100" u="none" strike="noStrike" dirty="0" smtClean="0"/>
                        <a:t>.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74,5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marL="0" algn="ctr" defTabSz="914260" rtl="0" eaLnBrk="1" fontAlgn="ctr" latinLnBrk="0" hangingPunct="1"/>
                      <a:r>
                        <a:rPr lang="it-IT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it-IT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1,4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1,0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0,9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243112"/>
              </p:ext>
            </p:extLst>
          </p:nvPr>
        </p:nvGraphicFramePr>
        <p:xfrm>
          <a:off x="2554874" y="1059583"/>
          <a:ext cx="3241262" cy="3375926"/>
        </p:xfrm>
        <a:graphic>
          <a:graphicData uri="http://schemas.openxmlformats.org/drawingml/2006/table">
            <a:tbl>
              <a:tblPr firstRow="1" lastRow="1" bandRow="1">
                <a:tableStyleId>{72833802-FEF1-4C79-8D5D-14CF1EAF98D9}</a:tableStyleId>
              </a:tblPr>
              <a:tblGrid>
                <a:gridCol w="767185"/>
                <a:gridCol w="682755"/>
                <a:gridCol w="895661"/>
                <a:gridCol w="895661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Abbigl</a:t>
                      </a:r>
                      <a:r>
                        <a:rPr lang="it-IT" sz="1100" u="none" strike="noStrike" dirty="0" smtClean="0"/>
                        <a:t>. </a:t>
                      </a:r>
                      <a:r>
                        <a:rPr lang="it-IT" sz="1100" u="none" strike="noStrike" dirty="0"/>
                        <a:t>esterno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Abbigl</a:t>
                      </a:r>
                      <a:r>
                        <a:rPr lang="it-IT" sz="1100" u="none" strike="noStrike" dirty="0" smtClean="0"/>
                        <a:t>.</a:t>
                      </a:r>
                    </a:p>
                    <a:p>
                      <a:pPr algn="ctr" fontAlgn="b"/>
                      <a:r>
                        <a:rPr lang="it-IT" sz="1100" u="none" strike="noStrike" dirty="0" smtClean="0"/>
                        <a:t>intimo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Calzature e pelletteria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Profumeria</a:t>
                      </a:r>
                      <a:r>
                        <a:rPr lang="it-IT" sz="1100" u="none" strike="noStrike" baseline="0" dirty="0" smtClean="0"/>
                        <a:t> e </a:t>
                      </a:r>
                      <a:r>
                        <a:rPr lang="it-IT" sz="1100" u="none" strike="noStrike" dirty="0" smtClean="0"/>
                        <a:t> </a:t>
                      </a:r>
                      <a:r>
                        <a:rPr lang="it-IT" sz="1100" u="none" strike="noStrike" dirty="0"/>
                        <a:t>c</a:t>
                      </a:r>
                      <a:r>
                        <a:rPr lang="it-IT" sz="1100" u="none" strike="noStrike" dirty="0" smtClean="0"/>
                        <a:t>ura </a:t>
                      </a:r>
                      <a:r>
                        <a:rPr lang="it-IT" sz="1100" u="none" strike="noStrike" dirty="0"/>
                        <a:t>persona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2,6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3,1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3,3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2,6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4,0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1,9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3,3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1,1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0,9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4,2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0,2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0,8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0,5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1,2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1,8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1,5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1,1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1750590"/>
              </p:ext>
            </p:extLst>
          </p:nvPr>
        </p:nvGraphicFramePr>
        <p:xfrm>
          <a:off x="5868144" y="1059583"/>
          <a:ext cx="1980404" cy="3375926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1008112"/>
                <a:gridCol w="972292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Elettronica </a:t>
                      </a:r>
                      <a:endParaRPr lang="it-IT" sz="1100" u="none" strike="noStrike" dirty="0" smtClean="0"/>
                    </a:p>
                    <a:p>
                      <a:pPr algn="ctr" fontAlgn="b"/>
                      <a:r>
                        <a:rPr lang="it-IT" sz="1100" u="none" strike="noStrike" dirty="0" smtClean="0"/>
                        <a:t>di consumo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Telefonia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48,5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61,3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28,0</a:t>
                      </a:r>
                      <a:endParaRPr lang="it-IT" sz="1200" b="1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22,9</a:t>
                      </a:r>
                      <a:endParaRPr lang="it-IT" sz="1200" b="1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10,0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6,9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10,1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6,1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2,8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2,2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0,6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0,6</a:t>
                      </a:r>
                      <a:endParaRPr lang="it-IT" sz="11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646236"/>
              </p:ext>
            </p:extLst>
          </p:nvPr>
        </p:nvGraphicFramePr>
        <p:xfrm>
          <a:off x="7956376" y="1059583"/>
          <a:ext cx="990202" cy="3375926"/>
        </p:xfrm>
        <a:graphic>
          <a:graphicData uri="http://schemas.openxmlformats.org/drawingml/2006/table">
            <a:tbl>
              <a:tblPr firstRow="1" lastRow="1" bandRow="1">
                <a:tableStyleId>{5A111915-BE36-4E01-A7E5-04B1672EAD32}</a:tableStyleId>
              </a:tblPr>
              <a:tblGrid>
                <a:gridCol w="990202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Beni </a:t>
                      </a:r>
                      <a:r>
                        <a:rPr lang="it-IT" sz="1100" u="none" strike="noStrike" dirty="0" smtClean="0"/>
                        <a:t>per </a:t>
                      </a:r>
                      <a:r>
                        <a:rPr lang="it-IT" sz="1100" u="none" strike="noStrike" dirty="0"/>
                        <a:t>la casa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81,2</a:t>
                      </a:r>
                      <a:endParaRPr lang="it-IT" sz="12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4,3</a:t>
                      </a:r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6,7</a:t>
                      </a:r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2,5</a:t>
                      </a:r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3,2</a:t>
                      </a:r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2,1</a:t>
                      </a:r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100,0</a:t>
                      </a:r>
                      <a:endParaRPr lang="it-IT" sz="1100" b="1" i="0" u="none" strike="noStrike" dirty="0">
                        <a:latin typeface="+mn-lt"/>
                      </a:endParaRPr>
                    </a:p>
                  </a:txBody>
                  <a:tcPr marL="45720" marR="45720" marT="34290" marB="34290" anchor="ctr"/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23529" y="111358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% rispondenti</a:t>
            </a:r>
            <a:endParaRPr lang="it-IT" sz="1100" i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8118410" y="1774702"/>
            <a:ext cx="648580" cy="220120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 rot="16200000">
            <a:off x="1920244" y="2385240"/>
            <a:ext cx="275100" cy="58297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 rot="16200000">
            <a:off x="4026400" y="363052"/>
            <a:ext cx="270029" cy="3067246"/>
          </a:xfrm>
          <a:prstGeom prst="roundRect">
            <a:avLst>
              <a:gd name="adj" fmla="val 32602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 rot="16200000">
            <a:off x="6761998" y="1346438"/>
            <a:ext cx="246524" cy="189020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GLI ACQUISTI I CONSUMATORI CONTINUANO A PREFERIRE LE “POLARITÀ FISICHE”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7506" y="4462944"/>
            <a:ext cx="2624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/>
              <a:t>Share of </a:t>
            </a:r>
            <a:r>
              <a:rPr lang="it-IT" sz="1200" i="1" dirty="0" err="1"/>
              <a:t>wallet</a:t>
            </a:r>
            <a:r>
              <a:rPr lang="it-IT" sz="1200" i="1" dirty="0"/>
              <a:t> dichiarata </a:t>
            </a:r>
            <a:r>
              <a:rPr lang="it-IT" sz="1200" i="1" dirty="0" smtClean="0"/>
              <a:t>(%)</a:t>
            </a:r>
            <a:endParaRPr lang="it-IT" sz="1200" i="1" dirty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xmlns="" val="3988170016"/>
              </p:ext>
            </p:extLst>
          </p:nvPr>
        </p:nvGraphicFramePr>
        <p:xfrm>
          <a:off x="107504" y="1131590"/>
          <a:ext cx="69847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xmlns="" val="2075593826"/>
              </p:ext>
            </p:extLst>
          </p:nvPr>
        </p:nvGraphicFramePr>
        <p:xfrm>
          <a:off x="4788024" y="2859782"/>
          <a:ext cx="4176464" cy="169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493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Sub>
          <a:bldChart bld="category"/>
        </p:bldSub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CON IMPORTANTI DIFFERENZE TRA LE MERCEOLOGIE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959113"/>
              </p:ext>
            </p:extLst>
          </p:nvPr>
        </p:nvGraphicFramePr>
        <p:xfrm>
          <a:off x="242429" y="1160686"/>
          <a:ext cx="1387909" cy="3460886"/>
        </p:xfrm>
        <a:graphic>
          <a:graphicData uri="http://schemas.openxmlformats.org/drawingml/2006/table">
            <a:tbl>
              <a:tblPr lastRow="1" bandRow="1">
                <a:tableStyleId>{912C8C85-51F0-491E-9774-3900AFEF0FD7}</a:tableStyleId>
              </a:tblPr>
              <a:tblGrid>
                <a:gridCol w="1387909"/>
              </a:tblGrid>
              <a:tr h="644246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Centri commerciali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41148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Parchi commerciali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41148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Factory</a:t>
                      </a:r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Outlet Center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39024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latin typeface="+mn-lt"/>
                        </a:rPr>
                        <a:t>Centri urbani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41148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latin typeface="+mn-lt"/>
                        </a:rPr>
                        <a:t>Commercio diffuso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390240"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latin typeface="+mn-lt"/>
                        </a:rPr>
                        <a:t>Internet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  <a:tr h="390240">
                <a:tc>
                  <a:txBody>
                    <a:bodyPr/>
                    <a:lstStyle/>
                    <a:p>
                      <a:pPr algn="r"/>
                      <a:r>
                        <a:rPr lang="it-IT" sz="1100" b="1" dirty="0" smtClean="0">
                          <a:latin typeface="+mn-lt"/>
                        </a:rPr>
                        <a:t>Totale</a:t>
                      </a:r>
                      <a:endParaRPr lang="it-IT" sz="1100" b="1" dirty="0">
                        <a:latin typeface="+mn-lt"/>
                      </a:endParaRPr>
                    </a:p>
                  </a:txBody>
                  <a:tcPr marL="45720" marR="108000" marT="34290" marB="3429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759832"/>
              </p:ext>
            </p:extLst>
          </p:nvPr>
        </p:nvGraphicFramePr>
        <p:xfrm>
          <a:off x="1682594" y="1160685"/>
          <a:ext cx="771059" cy="337592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771059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Alim</a:t>
                      </a:r>
                      <a:r>
                        <a:rPr lang="it-IT" sz="1100" u="none" strike="noStrike" dirty="0" smtClean="0"/>
                        <a:t>.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42,6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11,0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44,6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243112"/>
              </p:ext>
            </p:extLst>
          </p:nvPr>
        </p:nvGraphicFramePr>
        <p:xfrm>
          <a:off x="2545781" y="1160685"/>
          <a:ext cx="3241262" cy="3375926"/>
        </p:xfrm>
        <a:graphic>
          <a:graphicData uri="http://schemas.openxmlformats.org/drawingml/2006/table">
            <a:tbl>
              <a:tblPr firstRow="1" lastRow="1" bandRow="1">
                <a:tableStyleId>{72833802-FEF1-4C79-8D5D-14CF1EAF98D9}</a:tableStyleId>
              </a:tblPr>
              <a:tblGrid>
                <a:gridCol w="767185"/>
                <a:gridCol w="682755"/>
                <a:gridCol w="895661"/>
                <a:gridCol w="895661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>
                          <a:latin typeface="+mn-lt"/>
                        </a:rPr>
                        <a:t>Abbigl</a:t>
                      </a:r>
                      <a:r>
                        <a:rPr lang="it-IT" sz="1100" u="none" strike="noStrike" dirty="0" smtClean="0">
                          <a:latin typeface="+mn-lt"/>
                        </a:rPr>
                        <a:t>. </a:t>
                      </a:r>
                      <a:r>
                        <a:rPr lang="it-IT" sz="1100" u="none" strike="noStrike" dirty="0">
                          <a:latin typeface="+mn-lt"/>
                        </a:rPr>
                        <a:t>esterno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>
                          <a:latin typeface="+mn-lt"/>
                        </a:rPr>
                        <a:t>Abbigl</a:t>
                      </a:r>
                      <a:r>
                        <a:rPr lang="it-IT" sz="1100" u="none" strike="noStrike" dirty="0" smtClean="0"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1100" u="none" strike="noStrike" dirty="0" smtClean="0">
                          <a:latin typeface="+mn-lt"/>
                        </a:rPr>
                        <a:t>intimo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latin typeface="+mn-lt"/>
                        </a:rPr>
                        <a:t>Calzature e pelletteria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latin typeface="+mn-lt"/>
                        </a:rPr>
                        <a:t>Profumeria</a:t>
                      </a:r>
                      <a:r>
                        <a:rPr lang="it-IT" sz="1100" u="none" strike="noStrike" baseline="0" dirty="0" smtClean="0">
                          <a:latin typeface="+mn-lt"/>
                        </a:rPr>
                        <a:t> e </a:t>
                      </a:r>
                      <a:r>
                        <a:rPr lang="it-IT" sz="1100" u="none" strike="noStrike" dirty="0" smtClean="0">
                          <a:latin typeface="+mn-lt"/>
                        </a:rPr>
                        <a:t> </a:t>
                      </a:r>
                      <a:r>
                        <a:rPr lang="it-IT" sz="1100" u="none" strike="noStrike" dirty="0">
                          <a:latin typeface="+mn-lt"/>
                        </a:rPr>
                        <a:t>c</a:t>
                      </a:r>
                      <a:r>
                        <a:rPr lang="it-IT" sz="1100" u="none" strike="noStrike" dirty="0" smtClean="0">
                          <a:latin typeface="+mn-lt"/>
                        </a:rPr>
                        <a:t>ura </a:t>
                      </a:r>
                      <a:r>
                        <a:rPr lang="it-IT" sz="1100" u="none" strike="noStrike" dirty="0">
                          <a:latin typeface="+mn-lt"/>
                        </a:rPr>
                        <a:t>persona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42,1</a:t>
                      </a: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</a:t>
                      </a: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</a:t>
                      </a: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1750590"/>
              </p:ext>
            </p:extLst>
          </p:nvPr>
        </p:nvGraphicFramePr>
        <p:xfrm>
          <a:off x="5859051" y="1160685"/>
          <a:ext cx="1980404" cy="3375926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1008112"/>
                <a:gridCol w="972292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Elettronica </a:t>
                      </a:r>
                      <a:endParaRPr lang="it-IT" sz="1100" u="none" strike="noStrike" dirty="0" smtClean="0"/>
                    </a:p>
                    <a:p>
                      <a:pPr algn="ctr" fontAlgn="b"/>
                      <a:r>
                        <a:rPr lang="it-IT" sz="1100" u="none" strike="noStrike" dirty="0" smtClean="0"/>
                        <a:t>di consumo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Telefonia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56,9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55,7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2,8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2,1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0,3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11,9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15,6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20,1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19,2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7,9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7,1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646236"/>
              </p:ext>
            </p:extLst>
          </p:nvPr>
        </p:nvGraphicFramePr>
        <p:xfrm>
          <a:off x="7947283" y="1160685"/>
          <a:ext cx="990202" cy="3375926"/>
        </p:xfrm>
        <a:graphic>
          <a:graphicData uri="http://schemas.openxmlformats.org/drawingml/2006/table">
            <a:tbl>
              <a:tblPr firstRow="1" lastRow="1" bandRow="1">
                <a:tableStyleId>{5A111915-BE36-4E01-A7E5-04B1672EAD32}</a:tableStyleId>
              </a:tblPr>
              <a:tblGrid>
                <a:gridCol w="990202"/>
              </a:tblGrid>
              <a:tr h="6442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Beni </a:t>
                      </a:r>
                      <a:r>
                        <a:rPr lang="it-IT" sz="1100" u="none" strike="noStrike" dirty="0" smtClean="0"/>
                        <a:t>per </a:t>
                      </a:r>
                      <a:r>
                        <a:rPr lang="it-IT" sz="1100" u="none" strike="noStrike" dirty="0"/>
                        <a:t>la casa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48,2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3,6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16,4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29,2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3902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100,0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242427" y="1214695"/>
            <a:ext cx="1296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 smtClean="0"/>
              <a:t>Share </a:t>
            </a:r>
            <a:r>
              <a:rPr lang="it-IT" sz="1100" i="1" dirty="0" err="1" smtClean="0"/>
              <a:t>of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wallet</a:t>
            </a:r>
            <a:r>
              <a:rPr lang="it-IT" sz="1100" i="1" dirty="0" smtClean="0"/>
              <a:t> dichiarata (%)</a:t>
            </a:r>
            <a:endParaRPr lang="it-IT" sz="1100" i="1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8110965" y="3024839"/>
            <a:ext cx="648580" cy="6750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 rot="16200000">
            <a:off x="6718582" y="3009983"/>
            <a:ext cx="246524" cy="189020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 rot="16200000">
            <a:off x="3833862" y="1831341"/>
            <a:ext cx="641321" cy="3067246"/>
          </a:xfrm>
          <a:prstGeom prst="roundRect">
            <a:avLst>
              <a:gd name="adj" fmla="val 32602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 rot="16200000">
            <a:off x="1927689" y="3213337"/>
            <a:ext cx="275100" cy="6941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 rot="16200000">
            <a:off x="1920243" y="1653413"/>
            <a:ext cx="275100" cy="6941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 rot="16200000">
            <a:off x="6734471" y="1062514"/>
            <a:ext cx="246524" cy="189020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8099360" y="1877212"/>
            <a:ext cx="648580" cy="25699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GLI ACQUISTI LA CITTÀ “VINCE” SPESSO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9253"/>
              </p:ext>
            </p:extLst>
          </p:nvPr>
        </p:nvGraphicFramePr>
        <p:xfrm>
          <a:off x="251521" y="1446119"/>
          <a:ext cx="1387909" cy="225976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1387909"/>
              </a:tblGrid>
              <a:tr h="810090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T="34290" marB="34290"/>
                </a:tc>
              </a:tr>
              <a:tr h="724835"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u="none" strike="noStrike" dirty="0" smtClean="0"/>
                        <a:t>CITTÀ</a:t>
                      </a:r>
                      <a:endParaRPr lang="it-IT" sz="1400" b="1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  <a:tr h="724835"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u="none" strike="noStrike" dirty="0" smtClean="0"/>
                        <a:t>FUORI</a:t>
                      </a:r>
                      <a:r>
                        <a:rPr lang="it-IT" sz="1400" b="1" u="none" strike="noStrike" baseline="0" dirty="0" smtClean="0"/>
                        <a:t> CITTÀ</a:t>
                      </a:r>
                      <a:endParaRPr lang="it-IT" sz="1400" b="1" i="0" u="none" strike="noStrike" dirty="0">
                        <a:latin typeface="+mn-lt"/>
                      </a:endParaRPr>
                    </a:p>
                  </a:txBody>
                  <a:tcPr marL="45720" marR="108000" marT="35100" marB="3510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218448"/>
              </p:ext>
            </p:extLst>
          </p:nvPr>
        </p:nvGraphicFramePr>
        <p:xfrm>
          <a:off x="1691687" y="1446119"/>
          <a:ext cx="771059" cy="2259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1059"/>
              </a:tblGrid>
              <a:tr h="8100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Alim</a:t>
                      </a:r>
                      <a:r>
                        <a:rPr lang="it-IT" sz="1100" u="none" strike="noStrike" dirty="0" smtClean="0"/>
                        <a:t>.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29"/>
              </p:ext>
            </p:extLst>
          </p:nvPr>
        </p:nvGraphicFramePr>
        <p:xfrm>
          <a:off x="2554874" y="1446119"/>
          <a:ext cx="3241262" cy="2259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67185"/>
                <a:gridCol w="682755"/>
                <a:gridCol w="895661"/>
                <a:gridCol w="895661"/>
              </a:tblGrid>
              <a:tr h="8100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Abbigl</a:t>
                      </a:r>
                      <a:r>
                        <a:rPr lang="it-IT" sz="1100" u="none" strike="noStrike" dirty="0" smtClean="0"/>
                        <a:t>. </a:t>
                      </a:r>
                      <a:r>
                        <a:rPr lang="it-IT" sz="1100" u="none" strike="noStrike" dirty="0"/>
                        <a:t>esterno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/>
                        <a:t>Abbigl</a:t>
                      </a:r>
                      <a:r>
                        <a:rPr lang="it-IT" sz="1100" u="none" strike="noStrike" dirty="0" smtClean="0"/>
                        <a:t>.</a:t>
                      </a:r>
                    </a:p>
                    <a:p>
                      <a:pPr algn="ctr" fontAlgn="b"/>
                      <a:r>
                        <a:rPr lang="it-IT" sz="1100" u="none" strike="noStrike" dirty="0" smtClean="0"/>
                        <a:t>intimo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Calzature e pelletteria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/>
                        <a:t>Profumeria</a:t>
                      </a:r>
                      <a:r>
                        <a:rPr lang="it-IT" sz="1100" u="none" strike="noStrike" baseline="0" dirty="0" smtClean="0"/>
                        <a:t> e </a:t>
                      </a:r>
                      <a:r>
                        <a:rPr lang="it-IT" sz="1100" u="none" strike="noStrike" dirty="0" smtClean="0"/>
                        <a:t> </a:t>
                      </a:r>
                      <a:r>
                        <a:rPr lang="it-IT" sz="1100" u="none" strike="noStrike" dirty="0"/>
                        <a:t>c</a:t>
                      </a:r>
                      <a:r>
                        <a:rPr lang="it-IT" sz="1100" u="none" strike="noStrike" dirty="0" smtClean="0"/>
                        <a:t>ura </a:t>
                      </a:r>
                      <a:r>
                        <a:rPr lang="it-IT" sz="1100" u="none" strike="noStrike" dirty="0"/>
                        <a:t>persona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274666"/>
              </p:ext>
            </p:extLst>
          </p:nvPr>
        </p:nvGraphicFramePr>
        <p:xfrm>
          <a:off x="5868144" y="1446119"/>
          <a:ext cx="1980404" cy="22597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08112"/>
                <a:gridCol w="972292"/>
              </a:tblGrid>
              <a:tr h="8100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Elettronica </a:t>
                      </a:r>
                      <a:endParaRPr lang="it-IT" sz="1100" u="none" strike="noStrike" dirty="0" smtClean="0"/>
                    </a:p>
                    <a:p>
                      <a:pPr algn="ctr" fontAlgn="b"/>
                      <a:r>
                        <a:rPr lang="it-IT" sz="1100" u="none" strike="noStrike" dirty="0" smtClean="0"/>
                        <a:t>di consumo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Telefonia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294350"/>
              </p:ext>
            </p:extLst>
          </p:nvPr>
        </p:nvGraphicFramePr>
        <p:xfrm>
          <a:off x="7956376" y="1446119"/>
          <a:ext cx="990202" cy="2259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202"/>
              </a:tblGrid>
              <a:tr h="8100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Beni </a:t>
                      </a:r>
                      <a:r>
                        <a:rPr lang="it-IT" sz="1100" u="none" strike="noStrike" dirty="0" smtClean="0"/>
                        <a:t>per </a:t>
                      </a:r>
                      <a:r>
                        <a:rPr lang="it-IT" sz="1100" u="none" strike="noStrike" dirty="0"/>
                        <a:t>la casa</a:t>
                      </a:r>
                      <a:endParaRPr lang="it-IT" sz="1100" b="0" i="0" u="none" strike="noStrike" dirty="0">
                        <a:latin typeface="+mn-lt"/>
                      </a:endParaRPr>
                    </a:p>
                  </a:txBody>
                  <a:tcPr marL="9525" marR="9525" marT="7144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 smtClean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724835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658" y="2301723"/>
            <a:ext cx="352778" cy="54186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01723"/>
            <a:ext cx="352778" cy="541867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301723"/>
            <a:ext cx="352778" cy="54186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3438" y="3057807"/>
            <a:ext cx="352778" cy="541867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057807"/>
            <a:ext cx="352778" cy="54186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301723"/>
            <a:ext cx="352778" cy="54186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2209" y="2301723"/>
            <a:ext cx="352778" cy="54186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1670" y="3057807"/>
            <a:ext cx="352778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8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POLARITÀ COMMERCIALI NON SEGMENTANO!</a:t>
            </a:r>
            <a:endParaRPr lang="it-IT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1691680" y="896221"/>
          <a:ext cx="6840760" cy="28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23529" y="4245936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% </a:t>
            </a:r>
            <a:r>
              <a:rPr lang="it-IT" sz="1100" i="1" dirty="0" err="1" smtClean="0"/>
              <a:t>rispondenti</a:t>
            </a:r>
            <a:endParaRPr lang="it-IT" sz="1100" i="1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2" name="Freccia circolare a destra 11"/>
          <p:cNvSpPr/>
          <p:nvPr/>
        </p:nvSpPr>
        <p:spPr>
          <a:xfrm>
            <a:off x="1273890" y="2425634"/>
            <a:ext cx="504056" cy="16741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Angolo ripiegato 7"/>
          <p:cNvSpPr/>
          <p:nvPr/>
        </p:nvSpPr>
        <p:spPr>
          <a:xfrm>
            <a:off x="1907704" y="3795886"/>
            <a:ext cx="5256584" cy="86409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indent="-177800" fontAlgn="b">
              <a:buFont typeface="Wingdings" pitchFamily="2" charset="2"/>
              <a:buChar char="Ø"/>
            </a:pPr>
            <a:r>
              <a:rPr lang="it-IT" sz="1400" dirty="0" smtClean="0">
                <a:solidFill>
                  <a:schemeClr val="tx2"/>
                </a:solidFill>
              </a:rPr>
              <a:t>Il 33% </a:t>
            </a:r>
            <a:r>
              <a:rPr lang="it-IT" sz="1400" dirty="0" smtClean="0">
                <a:solidFill>
                  <a:schemeClr val="tx2"/>
                </a:solidFill>
              </a:rPr>
              <a:t>dei consumatori utilizza </a:t>
            </a:r>
            <a:r>
              <a:rPr lang="it-IT" sz="1400" dirty="0" smtClean="0">
                <a:solidFill>
                  <a:schemeClr val="tx2"/>
                </a:solidFill>
              </a:rPr>
              <a:t>almeno due delle tre polarità principali: centri urbani, centri commerciali, commercio diffuso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marL="177800" indent="-177800" fontAlgn="b">
              <a:buFont typeface="Wingdings" pitchFamily="2" charset="2"/>
              <a:buChar char="Ø"/>
            </a:pPr>
            <a:endParaRPr lang="it-IT" sz="1000" dirty="0" smtClean="0">
              <a:solidFill>
                <a:schemeClr val="tx2"/>
              </a:solidFill>
            </a:endParaRPr>
          </a:p>
          <a:p>
            <a:pPr marL="177800" indent="-177800" fontAlgn="b">
              <a:buFont typeface="Wingdings" pitchFamily="2" charset="2"/>
              <a:buChar char="Ø"/>
            </a:pPr>
            <a:r>
              <a:rPr lang="it-IT" sz="1400" dirty="0" smtClean="0">
                <a:solidFill>
                  <a:schemeClr val="tx2"/>
                </a:solidFill>
              </a:rPr>
              <a:t>Il 30% le utilizza tutte</a:t>
            </a:r>
            <a:endParaRPr lang="it-IT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1691680" y="915566"/>
          <a:ext cx="6840760" cy="28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Connettore 1 10"/>
          <p:cNvCxnSpPr/>
          <p:nvPr/>
        </p:nvCxnSpPr>
        <p:spPr>
          <a:xfrm flipV="1">
            <a:off x="3965209" y="1491630"/>
            <a:ext cx="1103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985834" y="3291830"/>
            <a:ext cx="10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P spid="12" grpId="0" animBg="1"/>
      <p:bldP spid="8" grpId="0" animBg="1"/>
      <p:bldGraphic spid="9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689447"/>
              </p:ext>
            </p:extLst>
          </p:nvPr>
        </p:nvGraphicFramePr>
        <p:xfrm>
          <a:off x="467546" y="1113590"/>
          <a:ext cx="8136583" cy="26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310"/>
                <a:gridCol w="1478747"/>
                <a:gridCol w="1412842"/>
                <a:gridCol w="1412842"/>
                <a:gridCol w="1412842"/>
              </a:tblGrid>
              <a:tr h="770989"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/>
                        <a:t>… acquista </a:t>
                      </a:r>
                      <a:r>
                        <a:rPr lang="it-IT" sz="1400" dirty="0" smtClean="0"/>
                        <a:t>IN</a:t>
                      </a:r>
                      <a:endParaRPr lang="it-IT" sz="1400" dirty="0" smtClean="0"/>
                    </a:p>
                    <a:p>
                      <a:endParaRPr lang="it-IT" sz="1100" dirty="0" smtClean="0"/>
                    </a:p>
                    <a:p>
                      <a:endParaRPr lang="it-IT" sz="1100" dirty="0" smtClean="0"/>
                    </a:p>
                    <a:p>
                      <a:r>
                        <a:rPr lang="it-IT" sz="1400" dirty="0" smtClean="0"/>
                        <a:t>Ricerca </a:t>
                      </a:r>
                      <a:r>
                        <a:rPr lang="it-IT" sz="1400" dirty="0" smtClean="0"/>
                        <a:t>info 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smtClean="0"/>
                        <a:t>…</a:t>
                      </a:r>
                      <a:endParaRPr lang="it-IT" sz="1400" dirty="0" smtClean="0"/>
                    </a:p>
                  </a:txBody>
                  <a:tcPr marT="34290" marB="34290"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u="none" strike="noStrike" dirty="0" smtClean="0">
                          <a:solidFill>
                            <a:srgbClr val="262626"/>
                          </a:solidFill>
                          <a:effectLst/>
                        </a:rPr>
                        <a:t>Centri commerciali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u="none" strike="noStrike" dirty="0" smtClean="0">
                          <a:solidFill>
                            <a:srgbClr val="262626"/>
                          </a:solidFill>
                          <a:effectLst/>
                        </a:rPr>
                        <a:t>Centri </a:t>
                      </a:r>
                    </a:p>
                    <a:p>
                      <a:pPr algn="ctr" fontAlgn="t"/>
                      <a:r>
                        <a:rPr lang="it-IT" sz="1100" u="none" strike="noStrike" dirty="0" smtClean="0">
                          <a:solidFill>
                            <a:srgbClr val="262626"/>
                          </a:solidFill>
                          <a:effectLst/>
                        </a:rPr>
                        <a:t>urbani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u="none" strike="noStrike" dirty="0" smtClean="0">
                          <a:solidFill>
                            <a:srgbClr val="262626"/>
                          </a:solidFill>
                          <a:effectLst/>
                        </a:rPr>
                        <a:t>Commercio diffuso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u="none" strike="noStrike" dirty="0" smtClean="0">
                          <a:solidFill>
                            <a:srgbClr val="262626"/>
                          </a:solidFill>
                          <a:effectLst/>
                        </a:rPr>
                        <a:t>Internet</a:t>
                      </a:r>
                      <a:endParaRPr lang="it-IT" sz="11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Centro commerciale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72000" marR="12700" marT="9525" marB="0" anchor="ctr"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71,0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6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43,6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65,8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Centro urbano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72000" marR="12700" marT="9525" marB="0" anchor="ctr"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26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97,3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69,1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Commercio diffuso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72000" marR="12700" marT="9525" marB="0" anchor="ctr"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54,7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36,8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98,1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Ricerca Internet</a:t>
                      </a:r>
                      <a:endParaRPr lang="it-IT" sz="11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72000" marR="12700" marT="9525" marB="0" anchor="ctr"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26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6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53,0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54,5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892008" y="449375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/>
              <a:t>Base: individui che utilizzano il canale informativo - % rispondenti</a:t>
            </a:r>
            <a:endParaRPr lang="it-IT" sz="1200" i="1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 INFORMATIVA E ACQUISTO: </a:t>
            </a:r>
            <a:br>
              <a:rPr lang="it-IT" dirty="0" smtClean="0"/>
            </a:br>
            <a:r>
              <a:rPr lang="it-IT" dirty="0" smtClean="0"/>
              <a:t>un consumatore opportunista e multidimensionale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 rot="942366">
            <a:off x="4452863" y="2590999"/>
            <a:ext cx="2592288" cy="50291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Angolo ripiegato 8"/>
          <p:cNvSpPr/>
          <p:nvPr/>
        </p:nvSpPr>
        <p:spPr>
          <a:xfrm>
            <a:off x="3939830" y="3847792"/>
            <a:ext cx="3672408" cy="54006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7800" indent="-177800" fontAlgn="b"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tx2"/>
                </a:solidFill>
              </a:rPr>
              <a:t>Con la città in grado di fidelizzare maggiormente il consumatore</a:t>
            </a:r>
            <a:endParaRPr lang="it-I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COMMERCIO IN CITTÀ: qualche riflessione di sintesi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131590"/>
            <a:ext cx="8568952" cy="3543039"/>
          </a:xfrm>
        </p:spPr>
        <p:txBody>
          <a:bodyPr/>
          <a:lstStyle/>
          <a:p>
            <a:r>
              <a:rPr lang="it-IT" sz="1450" dirty="0" smtClean="0"/>
              <a:t>Il commercio in città continua ad avere un ruolo importante, sia per le aggregazioni spontanee sia per il commercio diffuso (di presidio) </a:t>
            </a:r>
          </a:p>
          <a:p>
            <a:endParaRPr lang="it-IT" sz="1450" dirty="0" smtClean="0"/>
          </a:p>
          <a:p>
            <a:r>
              <a:rPr lang="it-IT" sz="1450" dirty="0" smtClean="0"/>
              <a:t>Il ritorno alla prossimità darà nuovo slancio al commercio urbano, così come le </a:t>
            </a:r>
            <a:r>
              <a:rPr lang="it-IT" sz="1450" dirty="0" smtClean="0">
                <a:solidFill>
                  <a:schemeClr val="tx1"/>
                </a:solidFill>
              </a:rPr>
              <a:t>tendenze socio-demografiche </a:t>
            </a:r>
          </a:p>
          <a:p>
            <a:endParaRPr lang="it-IT" sz="1450" dirty="0" smtClean="0"/>
          </a:p>
          <a:p>
            <a:r>
              <a:rPr lang="it-IT" sz="1450" dirty="0" smtClean="0"/>
              <a:t>Dal punto di vista merceologico la città </a:t>
            </a:r>
            <a:r>
              <a:rPr lang="it-IT" sz="1450" dirty="0" smtClean="0"/>
              <a:t>è </a:t>
            </a:r>
            <a:r>
              <a:rPr lang="it-IT" sz="1450" dirty="0" smtClean="0"/>
              <a:t>una location perfetta per l’alimentare (funzione di prossimità e presidio) e per i settori </a:t>
            </a:r>
            <a:r>
              <a:rPr lang="it-IT" sz="1450" dirty="0" err="1" smtClean="0"/>
              <a:t>vocati</a:t>
            </a:r>
            <a:r>
              <a:rPr lang="it-IT" sz="1450" dirty="0" smtClean="0"/>
              <a:t> allo shopping inteso anche </a:t>
            </a:r>
            <a:r>
              <a:rPr lang="it-IT" sz="1450" dirty="0" smtClean="0"/>
              <a:t>nelle </a:t>
            </a:r>
            <a:r>
              <a:rPr lang="it-IT" sz="1450" dirty="0" smtClean="0"/>
              <a:t>sue componenti ludiche (abbigliamento, calzature, prodotti per la persona)</a:t>
            </a:r>
          </a:p>
          <a:p>
            <a:endParaRPr lang="it-IT" sz="1450" dirty="0" smtClean="0"/>
          </a:p>
          <a:p>
            <a:r>
              <a:rPr lang="it-IT" sz="1450" dirty="0" smtClean="0"/>
              <a:t>Si evidenziano comunque molte criticità. Due fra </a:t>
            </a:r>
            <a:r>
              <a:rPr lang="it-IT" sz="1450" dirty="0" smtClean="0"/>
              <a:t>tutte, </a:t>
            </a:r>
            <a:r>
              <a:rPr lang="it-IT" sz="1450" dirty="0" smtClean="0"/>
              <a:t>modificabili dai player:</a:t>
            </a:r>
          </a:p>
          <a:p>
            <a:pPr lvl="1"/>
            <a:r>
              <a:rPr lang="it-IT" sz="1400" dirty="0" smtClean="0"/>
              <a:t>Il ruolo delle medie e grandi strutture, troppo spesso interpretate come elementi competitivi </a:t>
            </a:r>
            <a:r>
              <a:rPr lang="it-IT" sz="1400" dirty="0" smtClean="0"/>
              <a:t>dimenticandone </a:t>
            </a:r>
            <a:r>
              <a:rPr lang="it-IT" sz="1400" dirty="0" smtClean="0"/>
              <a:t>il fondamentale ruolo attrattivo </a:t>
            </a:r>
          </a:p>
          <a:p>
            <a:pPr lvl="1"/>
            <a:r>
              <a:rPr lang="it-IT" sz="1400" dirty="0" smtClean="0"/>
              <a:t>L’assenza di politiche coordinate, soprattutto in campo </a:t>
            </a:r>
            <a:r>
              <a:rPr lang="it-IT" sz="1400" dirty="0" err="1" smtClean="0"/>
              <a:t>promo-comunicazionale</a:t>
            </a:r>
            <a:r>
              <a:rPr lang="it-IT" sz="1400" dirty="0" smtClean="0"/>
              <a:t>, che riduce le capacità competitive del commercio urbano</a:t>
            </a:r>
            <a:endParaRPr lang="it-IT" sz="1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L’ANALISI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00400"/>
          </a:xfrm>
        </p:spPr>
        <p:txBody>
          <a:bodyPr/>
          <a:lstStyle/>
          <a:p>
            <a:r>
              <a:rPr lang="it-IT" dirty="0" smtClean="0"/>
              <a:t>L’analisi ha privilegiato la dimensione delle polarità commerciali:  </a:t>
            </a:r>
          </a:p>
          <a:p>
            <a:pPr lvl="1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/>
                </a:solidFill>
              </a:rPr>
              <a:t>da sempre le attività commerciali si aggregano per rafforzare a vicenda la loro </a:t>
            </a:r>
            <a:r>
              <a:rPr lang="it-IT" sz="1400" dirty="0" err="1" smtClean="0">
                <a:solidFill>
                  <a:schemeClr val="tx1"/>
                </a:solidFill>
              </a:rPr>
              <a:t>attrattività</a:t>
            </a:r>
            <a:endParaRPr lang="it-IT" sz="14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/>
                </a:solidFill>
              </a:rPr>
              <a:t>sono il primo livello di scelta del consumatore che seleziona dapprima la polarità e, al suo interno, il format / l’insegna presso cui fare gli acquisti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spcBef>
                <a:spcPts val="600"/>
              </a:spcBef>
              <a:buNone/>
            </a:pPr>
            <a:r>
              <a:rPr lang="it-IT" dirty="0" smtClean="0"/>
              <a:t>	</a:t>
            </a:r>
            <a:endParaRPr lang="it-IT" dirty="0" smtClean="0"/>
          </a:p>
          <a:p>
            <a:pPr>
              <a:spcBef>
                <a:spcPts val="600"/>
              </a:spcBef>
              <a:buNone/>
            </a:pPr>
            <a:r>
              <a:rPr lang="it-IT" dirty="0" smtClean="0"/>
              <a:t>	</a:t>
            </a:r>
            <a:r>
              <a:rPr lang="it-IT" dirty="0" smtClean="0"/>
              <a:t>… ricordando che esiste un complemento a cento: </a:t>
            </a:r>
            <a:r>
              <a:rPr lang="it-IT" dirty="0" smtClean="0"/>
              <a:t>IL </a:t>
            </a:r>
            <a:r>
              <a:rPr lang="it-IT" b="1" dirty="0" smtClean="0">
                <a:solidFill>
                  <a:schemeClr val="accent4"/>
                </a:solidFill>
              </a:rPr>
              <a:t>COMMERCIO DIFFUSO</a:t>
            </a:r>
          </a:p>
          <a:p>
            <a:endParaRPr lang="it-IT" sz="1050" dirty="0" smtClean="0"/>
          </a:p>
          <a:p>
            <a:r>
              <a:rPr lang="it-IT" dirty="0" smtClean="0"/>
              <a:t>Esiste </a:t>
            </a:r>
            <a:r>
              <a:rPr lang="it-IT" dirty="0" smtClean="0"/>
              <a:t>un’ampia produzione di </a:t>
            </a:r>
            <a:r>
              <a:rPr lang="it-IT" dirty="0" smtClean="0"/>
              <a:t>analisi su </a:t>
            </a:r>
            <a:r>
              <a:rPr lang="it-IT" dirty="0" smtClean="0"/>
              <a:t>singoli aspetti dei comportamenti d’acquisto e dell’offerta commerciale. </a:t>
            </a:r>
            <a:r>
              <a:rPr lang="it-IT" b="1" dirty="0" smtClean="0">
                <a:solidFill>
                  <a:schemeClr val="accent1"/>
                </a:solidFill>
              </a:rPr>
              <a:t>Mancava invece un’analisi che fornisca una visione di insieme!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28596" y="2235114"/>
            <a:ext cx="8286808" cy="10378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l"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1"/>
                </a:solidFill>
              </a:rPr>
              <a:t>Vie e centri città: </a:t>
            </a:r>
            <a:r>
              <a:rPr lang="it-IT" dirty="0" smtClean="0">
                <a:solidFill>
                  <a:schemeClr val="accent1"/>
                </a:solidFill>
              </a:rPr>
              <a:t>le prime polarità spontanee </a:t>
            </a:r>
          </a:p>
          <a:p>
            <a:pPr marL="266700" indent="-266700" algn="l">
              <a:buFont typeface="Wingdings" pitchFamily="2" charset="2"/>
              <a:buChar char="Ø"/>
            </a:pPr>
            <a:endParaRPr lang="it-IT" sz="500" b="1" dirty="0" smtClean="0">
              <a:solidFill>
                <a:schemeClr val="accent1"/>
              </a:solidFill>
            </a:endParaRPr>
          </a:p>
          <a:p>
            <a:pPr marL="266700" indent="-266700" algn="l"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1"/>
                </a:solidFill>
              </a:rPr>
              <a:t>Polarità pianificate: </a:t>
            </a:r>
            <a:r>
              <a:rPr lang="it-IT" dirty="0" smtClean="0">
                <a:solidFill>
                  <a:schemeClr val="accent1"/>
                </a:solidFill>
              </a:rPr>
              <a:t>centri commerciali, parchi commerciali, </a:t>
            </a:r>
            <a:r>
              <a:rPr lang="it-IT" dirty="0" err="1" smtClean="0">
                <a:solidFill>
                  <a:schemeClr val="accent1"/>
                </a:solidFill>
              </a:rPr>
              <a:t>factory</a:t>
            </a:r>
            <a:r>
              <a:rPr lang="it-IT" dirty="0" smtClean="0">
                <a:solidFill>
                  <a:schemeClr val="accent1"/>
                </a:solidFill>
              </a:rPr>
              <a:t> outlet center</a:t>
            </a:r>
          </a:p>
          <a:p>
            <a:pPr marL="266700" indent="-266700" algn="l">
              <a:buFont typeface="Wingdings" pitchFamily="2" charset="2"/>
              <a:buChar char="Ø"/>
            </a:pPr>
            <a:endParaRPr lang="it-IT" sz="500" b="1" dirty="0" smtClean="0">
              <a:solidFill>
                <a:schemeClr val="accent1"/>
              </a:solidFill>
            </a:endParaRPr>
          </a:p>
          <a:p>
            <a:pPr marL="266700" indent="-266700" algn="l"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1"/>
                </a:solidFill>
              </a:rPr>
              <a:t>Internet: </a:t>
            </a:r>
            <a:r>
              <a:rPr lang="it-IT" dirty="0" smtClean="0">
                <a:solidFill>
                  <a:schemeClr val="accent1"/>
                </a:solidFill>
              </a:rPr>
              <a:t>polarità virtuale che si aggiunge e </a:t>
            </a:r>
            <a:r>
              <a:rPr u="sng" dirty="0" err="1" smtClean="0">
                <a:solidFill>
                  <a:schemeClr val="accent1"/>
                </a:solidFill>
              </a:rPr>
              <a:t>sovrappone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 err="1" smtClean="0">
                <a:solidFill>
                  <a:schemeClr val="accent1"/>
                </a:solidFill>
              </a:rPr>
              <a:t>alle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dirty="0" err="1" smtClean="0">
                <a:solidFill>
                  <a:schemeClr val="accent1"/>
                </a:solidFill>
              </a:rPr>
              <a:t>altre</a:t>
            </a:r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xmlns="" val="982361778"/>
              </p:ext>
            </p:extLst>
          </p:nvPr>
        </p:nvGraphicFramePr>
        <p:xfrm>
          <a:off x="2591272" y="1203598"/>
          <a:ext cx="6552728" cy="34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POLARITÀ COMMERCIALI </a:t>
            </a:r>
            <a:br>
              <a:rPr lang="it-IT" dirty="0" smtClean="0"/>
            </a:br>
            <a:r>
              <a:rPr lang="it-IT" dirty="0" smtClean="0"/>
              <a:t>SONO I PUNTI </a:t>
            </a:r>
            <a:r>
              <a:rPr lang="it-IT" dirty="0" err="1" smtClean="0"/>
              <a:t>DI</a:t>
            </a:r>
            <a:r>
              <a:rPr lang="it-IT" dirty="0" smtClean="0"/>
              <a:t> RIFERIMENTO DEI CONSUMATORI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45239" y="969926"/>
            <a:ext cx="253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tx2"/>
                </a:solidFill>
              </a:rPr>
              <a:t>Utilizzo delle polarità </a:t>
            </a:r>
            <a:endParaRPr lang="it-IT" sz="1600" b="1" i="1" dirty="0" smtClean="0">
              <a:solidFill>
                <a:schemeClr val="tx2"/>
              </a:solidFill>
            </a:endParaRPr>
          </a:p>
          <a:p>
            <a:pPr algn="ctr"/>
            <a:r>
              <a:rPr lang="it-IT" sz="1200" b="1" i="1" dirty="0" smtClean="0">
                <a:solidFill>
                  <a:schemeClr val="tx2"/>
                </a:solidFill>
              </a:rPr>
              <a:t>(</a:t>
            </a:r>
            <a:r>
              <a:rPr lang="it-IT" sz="1200" b="1" i="1" dirty="0" smtClean="0">
                <a:solidFill>
                  <a:schemeClr val="tx2"/>
                </a:solidFill>
              </a:rPr>
              <a:t>esclusi studio e lavoro)</a:t>
            </a:r>
            <a:endParaRPr lang="it-IT" sz="1600" b="1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159052"/>
              </p:ext>
            </p:extLst>
          </p:nvPr>
        </p:nvGraphicFramePr>
        <p:xfrm>
          <a:off x="539553" y="1487787"/>
          <a:ext cx="5112568" cy="3132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568"/>
              </a:tblGrid>
              <a:tr h="604355"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CENTRO COMMERCIALE</a:t>
                      </a:r>
                      <a:endParaRPr lang="it-IT" sz="1200" b="0" dirty="0"/>
                    </a:p>
                  </a:txBody>
                  <a:tcPr marT="34290" marB="34290" anchor="ctr"/>
                </a:tc>
              </a:tr>
              <a:tr h="646616"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PARCO COMMERCIALE</a:t>
                      </a:r>
                      <a:endParaRPr lang="it-IT" sz="1200" b="0" dirty="0"/>
                    </a:p>
                  </a:txBody>
                  <a:tcPr marT="34290" marB="34290" anchor="ctr"/>
                </a:tc>
              </a:tr>
              <a:tr h="646616"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FACTORY OUTLET</a:t>
                      </a:r>
                      <a:r>
                        <a:rPr lang="it-IT" sz="1200" b="0" baseline="0" dirty="0" smtClean="0"/>
                        <a:t> CENTER</a:t>
                      </a:r>
                      <a:endParaRPr lang="it-IT" sz="1200" b="0" dirty="0"/>
                    </a:p>
                  </a:txBody>
                  <a:tcPr marT="34290" marB="34290" anchor="ctr"/>
                </a:tc>
              </a:tr>
              <a:tr h="551341"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CENTRO URBANO</a:t>
                      </a:r>
                      <a:endParaRPr lang="it-IT" sz="1200" b="0" dirty="0"/>
                    </a:p>
                  </a:txBody>
                  <a:tcPr marT="34290" marB="34290" anchor="ctr"/>
                </a:tc>
              </a:tr>
              <a:tr h="683421"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INTERNET</a:t>
                      </a:r>
                      <a:endParaRPr lang="it-IT" sz="1200" b="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6150" y="1527727"/>
            <a:ext cx="1737738" cy="4819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6054" y="2129554"/>
            <a:ext cx="1201850" cy="50351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5542" y="3463803"/>
            <a:ext cx="858186" cy="48273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6309" y="3470170"/>
            <a:ext cx="941285" cy="47064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0843" y="3469645"/>
            <a:ext cx="831440" cy="46708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5462" y="2761726"/>
            <a:ext cx="1470394" cy="56015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/>
          <a:srcRect b="18182"/>
          <a:stretch>
            <a:fillRect/>
          </a:stretch>
        </p:blipFill>
        <p:spPr>
          <a:xfrm>
            <a:off x="3370003" y="4065824"/>
            <a:ext cx="1216577" cy="486053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019656" y="4315911"/>
            <a:ext cx="958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dirty="0" smtClean="0"/>
              <a:t>% rispondenti</a:t>
            </a:r>
          </a:p>
        </p:txBody>
      </p:sp>
    </p:spTree>
    <p:extLst>
      <p:ext uri="{BB962C8B-B14F-4D97-AF65-F5344CB8AC3E}">
        <p14:creationId xmlns:p14="http://schemas.microsoft.com/office/powerpoint/2010/main" xmlns="" val="11496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1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2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3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4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5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P spid="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 ALCUNE DIFFERENZE PER ETÀ …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 dirty="0"/>
          </a:p>
        </p:txBody>
      </p:sp>
      <p:graphicFrame>
        <p:nvGraphicFramePr>
          <p:cNvPr id="15" name="Grafico 14"/>
          <p:cNvGraphicFramePr/>
          <p:nvPr/>
        </p:nvGraphicFramePr>
        <p:xfrm>
          <a:off x="755576" y="1356990"/>
          <a:ext cx="8064896" cy="305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ico 15"/>
          <p:cNvGraphicFramePr/>
          <p:nvPr/>
        </p:nvGraphicFramePr>
        <p:xfrm>
          <a:off x="683568" y="1059582"/>
          <a:ext cx="78488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403650" y="3540934"/>
          <a:ext cx="6624732" cy="28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427"/>
                <a:gridCol w="1126427"/>
                <a:gridCol w="1126427"/>
                <a:gridCol w="1126427"/>
                <a:gridCol w="1126427"/>
                <a:gridCol w="992597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18-24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25-34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35-44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45-54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55-64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65-74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79515" y="3975906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INTERNET</a:t>
            </a:r>
            <a:endParaRPr lang="it-IT" sz="16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24335" y="2859782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% rispondenti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  <p:bldGraphic spid="16" grpId="0">
        <p:bldAsOne/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xmlns="" val="2165390854"/>
              </p:ext>
            </p:extLst>
          </p:nvPr>
        </p:nvGraphicFramePr>
        <p:xfrm>
          <a:off x="940297" y="1477345"/>
          <a:ext cx="8120583" cy="327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MA SOPRATTUTTO IN FUNZIONE DEL CONTESTO GEOGRAFICO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005576"/>
            <a:ext cx="826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tx2"/>
                </a:solidFill>
              </a:rPr>
              <a:t>Frequentano almeno una volta a settimana</a:t>
            </a:r>
            <a:endParaRPr lang="it-IT" sz="1600" b="1" i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1426300"/>
            <a:ext cx="3456384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ysClr val="windowText" lastClr="000000"/>
                </a:solidFill>
              </a:rPr>
              <a:t>CENTRI COMMERCIALI</a:t>
            </a:r>
            <a:endParaRPr lang="it-IT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92080" y="1426300"/>
            <a:ext cx="3479536" cy="33855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CENTRI URBANI</a:t>
            </a:r>
            <a:endParaRPr lang="it-I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5626306"/>
              </p:ext>
            </p:extLst>
          </p:nvPr>
        </p:nvGraphicFramePr>
        <p:xfrm>
          <a:off x="3876222" y="1869675"/>
          <a:ext cx="1545704" cy="2646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704"/>
              </a:tblGrid>
              <a:tr h="716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MILANO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noFill/>
                  </a:tcPr>
                </a:tc>
              </a:tr>
              <a:tr h="1047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ROMA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noFill/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</a:rPr>
                        <a:t>CATANIA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  <p:bldP spid="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E ADDIRITTURA DELLA ZONA </a:t>
            </a:r>
            <a:r>
              <a:rPr lang="it-IT" dirty="0" err="1" smtClean="0"/>
              <a:t>DI</a:t>
            </a:r>
            <a:r>
              <a:rPr lang="it-IT" dirty="0" smtClean="0"/>
              <a:t> RESIDENZA NELLO STESSO COMUNE</a:t>
            </a:r>
            <a:endParaRPr lang="it-IT" sz="2400" b="1" i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23528" y="2134839"/>
            <a:ext cx="2196000" cy="2700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it-IT" sz="1400" b="1" dirty="0" smtClean="0">
                <a:solidFill>
                  <a:sysClr val="windowText" lastClr="000000"/>
                </a:solidFill>
              </a:rPr>
              <a:t>CENTRI COMMERCIALI</a:t>
            </a:r>
            <a:endParaRPr lang="it-IT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6084168" y="1155762"/>
            <a:ext cx="24878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4"/>
                </a:solidFill>
              </a:rPr>
              <a:t>LA PIAZZA DI MILANO</a:t>
            </a: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238234" y="1432761"/>
            <a:ext cx="56299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tx2"/>
                </a:solidFill>
              </a:rPr>
              <a:t>Frequentano almeno una volta a settimana … </a:t>
            </a:r>
            <a:endParaRPr lang="it-IT" sz="1600" b="1" i="1" dirty="0">
              <a:solidFill>
                <a:schemeClr val="tx2"/>
              </a:solidFill>
            </a:endParaRPr>
          </a:p>
        </p:txBody>
      </p:sp>
      <p:sp>
        <p:nvSpPr>
          <p:cNvPr id="144" name="CasellaDiTesto 143"/>
          <p:cNvSpPr txBox="1"/>
          <p:nvPr/>
        </p:nvSpPr>
        <p:spPr>
          <a:xfrm>
            <a:off x="287768" y="3701013"/>
            <a:ext cx="2196000" cy="2700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CENTRI URBANI</a:t>
            </a:r>
          </a:p>
        </p:txBody>
      </p:sp>
      <p:graphicFrame>
        <p:nvGraphicFramePr>
          <p:cNvPr id="63" name="Grafico 62"/>
          <p:cNvGraphicFramePr/>
          <p:nvPr/>
        </p:nvGraphicFramePr>
        <p:xfrm>
          <a:off x="1547664" y="1209768"/>
          <a:ext cx="7440488" cy="37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0" name="Tabella 209"/>
          <p:cNvGraphicFramePr>
            <a:graphicFrameLocks noGrp="1"/>
          </p:cNvGraphicFramePr>
          <p:nvPr/>
        </p:nvGraphicFramePr>
        <p:xfrm>
          <a:off x="2771351" y="2782911"/>
          <a:ext cx="5544616" cy="495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48221"/>
                <a:gridCol w="1364264"/>
                <a:gridCol w="1408043"/>
                <a:gridCol w="132408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/>
                        <a:t>CENTRO</a:t>
                      </a:r>
                      <a:endParaRPr lang="it-IT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it-IT" sz="1400" b="1" i="0" baseline="0" dirty="0" smtClean="0">
                          <a:solidFill>
                            <a:schemeClr val="tx1"/>
                          </a:solidFill>
                        </a:rPr>
                        <a:t> INTERMEDIA</a:t>
                      </a:r>
                      <a:endParaRPr lang="it-IT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/>
                        <a:t>PERIFERIA</a:t>
                      </a:r>
                      <a:endParaRPr lang="it-IT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/>
                        <a:t>HINTERLAND</a:t>
                      </a:r>
                      <a:endParaRPr lang="it-IT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9" grpId="0" animBg="1"/>
      <p:bldP spid="117" grpId="0" animBg="1"/>
      <p:bldP spid="144" grpId="0" animBg="1"/>
      <p:bldGraphic spid="63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DIVERSE POLARITÀ … DIVERSI RUOLI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6" name="Segnaposto contenuto 5"/>
          <p:cNvSpPr>
            <a:spLocks noGrp="1"/>
          </p:cNvSpPr>
          <p:nvPr>
            <p:ph idx="1"/>
          </p:nvPr>
        </p:nvSpPr>
        <p:spPr>
          <a:xfrm>
            <a:off x="108851" y="1256605"/>
            <a:ext cx="2656794" cy="484300"/>
          </a:xfrm>
        </p:spPr>
        <p:txBody>
          <a:bodyPr/>
          <a:lstStyle/>
          <a:p>
            <a:pPr marL="452438" lvl="1" indent="-295275" algn="ctr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sz="1800" b="1" u="sng" dirty="0" smtClean="0"/>
              <a:t>CENTRI COMMERCIALI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None/>
            </a:pPr>
            <a:endParaRPr lang="it-IT" sz="1800" b="1" u="sng" dirty="0" smtClean="0"/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None/>
            </a:pPr>
            <a:endParaRPr lang="it-IT" sz="1800" b="1" u="sng" dirty="0"/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None/>
            </a:pPr>
            <a:endParaRPr lang="it-IT" sz="1800" b="1" u="sng" dirty="0" smtClean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24" y="1616780"/>
            <a:ext cx="2376264" cy="659097"/>
          </a:xfrm>
          <a:prstGeom prst="rect">
            <a:avLst/>
          </a:prstGeom>
        </p:spPr>
      </p:pic>
      <p:sp>
        <p:nvSpPr>
          <p:cNvPr id="18" name="Segnaposto contenuto 5"/>
          <p:cNvSpPr txBox="1">
            <a:spLocks/>
          </p:cNvSpPr>
          <p:nvPr/>
        </p:nvSpPr>
        <p:spPr bwMode="auto">
          <a:xfrm>
            <a:off x="2771800" y="1487362"/>
            <a:ext cx="6192688" cy="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indent="-269875" algn="l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b="1" dirty="0" smtClean="0">
                <a:solidFill>
                  <a:schemeClr val="accent1"/>
                </a:solidFill>
              </a:rPr>
              <a:t>L’àncora alimentare traina</a:t>
            </a:r>
            <a:r>
              <a:rPr lang="it-IT" sz="1500" dirty="0" smtClean="0">
                <a:solidFill>
                  <a:schemeClr val="tx1"/>
                </a:solidFill>
              </a:rPr>
              <a:t> la scelta di visita (56%)</a:t>
            </a:r>
          </a:p>
          <a:p>
            <a:pPr marL="269875" lvl="1" indent="-269875" algn="l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Ormai affiancata dalla </a:t>
            </a:r>
            <a:r>
              <a:rPr lang="it-IT" sz="1500" b="1" dirty="0" smtClean="0">
                <a:solidFill>
                  <a:schemeClr val="accent1"/>
                </a:solidFill>
              </a:rPr>
              <a:t>galleria non alimentare </a:t>
            </a:r>
            <a:r>
              <a:rPr lang="it-IT" sz="1500" dirty="0" smtClean="0">
                <a:solidFill>
                  <a:schemeClr val="tx1"/>
                </a:solidFill>
              </a:rPr>
              <a:t>(52%)</a:t>
            </a:r>
          </a:p>
          <a:p>
            <a:pPr marL="269875" lvl="1" indent="-269875" algn="l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Da sottolineare la </a:t>
            </a:r>
            <a:r>
              <a:rPr lang="it-IT" sz="1500" dirty="0" smtClean="0">
                <a:solidFill>
                  <a:schemeClr val="accent1"/>
                </a:solidFill>
              </a:rPr>
              <a:t>dimensione relazionale</a:t>
            </a:r>
            <a:r>
              <a:rPr lang="it-IT" sz="1500" dirty="0" smtClean="0">
                <a:solidFill>
                  <a:schemeClr val="tx1"/>
                </a:solidFill>
              </a:rPr>
              <a:t> (24%), </a:t>
            </a:r>
            <a:r>
              <a:rPr lang="it-IT" sz="1500" dirty="0" smtClean="0">
                <a:solidFill>
                  <a:schemeClr val="tx1"/>
                </a:solidFill>
              </a:rPr>
              <a:t>prevalente </a:t>
            </a:r>
            <a:r>
              <a:rPr lang="it-IT" sz="1500" dirty="0" smtClean="0">
                <a:solidFill>
                  <a:schemeClr val="tx1"/>
                </a:solidFill>
              </a:rPr>
              <a:t>per i giovani</a:t>
            </a: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64088" y="2427992"/>
            <a:ext cx="36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295275" algn="ctr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b="1" u="sng" dirty="0">
                <a:solidFill>
                  <a:srgbClr val="0070C0"/>
                </a:solidFill>
              </a:rPr>
              <a:t>CENTRO </a:t>
            </a:r>
            <a:r>
              <a:rPr lang="it-IT" b="1" u="sng" dirty="0" smtClean="0">
                <a:solidFill>
                  <a:srgbClr val="0070C0"/>
                </a:solidFill>
              </a:rPr>
              <a:t>URBANO</a:t>
            </a:r>
            <a:endParaRPr lang="it-IT" b="1" u="sng" dirty="0">
              <a:solidFill>
                <a:srgbClr val="0070C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335" y="2749598"/>
            <a:ext cx="1344149" cy="75608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6608" y="2749602"/>
            <a:ext cx="1302260" cy="73157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4438" y="3019632"/>
            <a:ext cx="1474306" cy="737153"/>
          </a:xfrm>
          <a:prstGeom prst="rect">
            <a:avLst/>
          </a:prstGeom>
        </p:spPr>
      </p:pic>
      <p:sp>
        <p:nvSpPr>
          <p:cNvPr id="25" name="Segnaposto contenuto 5"/>
          <p:cNvSpPr txBox="1">
            <a:spLocks/>
          </p:cNvSpPr>
          <p:nvPr/>
        </p:nvSpPr>
        <p:spPr bwMode="auto">
          <a:xfrm>
            <a:off x="827585" y="2765503"/>
            <a:ext cx="5416951" cy="6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Assume centralità la </a:t>
            </a:r>
            <a:r>
              <a:rPr lang="it-IT" sz="1500" b="1" dirty="0" smtClean="0">
                <a:solidFill>
                  <a:schemeClr val="accent1"/>
                </a:solidFill>
              </a:rPr>
              <a:t>dimensione relazionale </a:t>
            </a:r>
            <a:r>
              <a:rPr lang="it-IT" sz="1500" dirty="0" smtClean="0">
                <a:solidFill>
                  <a:schemeClr val="tx1"/>
                </a:solidFill>
              </a:rPr>
              <a:t>(52%)</a:t>
            </a: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Seguita dallo </a:t>
            </a:r>
            <a:r>
              <a:rPr lang="it-IT" sz="1500" b="1" dirty="0" smtClean="0">
                <a:solidFill>
                  <a:schemeClr val="accent1"/>
                </a:solidFill>
              </a:rPr>
              <a:t>shopping</a:t>
            </a:r>
            <a:r>
              <a:rPr lang="it-IT" sz="1500" dirty="0" smtClean="0">
                <a:solidFill>
                  <a:schemeClr val="tx1"/>
                </a:solidFill>
              </a:rPr>
              <a:t> (43%) e dalla ricerca di </a:t>
            </a:r>
            <a:r>
              <a:rPr lang="it-IT" sz="1500" dirty="0" smtClean="0">
                <a:solidFill>
                  <a:schemeClr val="accent1"/>
                </a:solidFill>
              </a:rPr>
              <a:t>novità</a:t>
            </a:r>
            <a:r>
              <a:rPr lang="it-IT" sz="1500" dirty="0" smtClean="0">
                <a:solidFill>
                  <a:schemeClr val="tx1"/>
                </a:solidFill>
              </a:rPr>
              <a:t> (29</a:t>
            </a:r>
            <a:r>
              <a:rPr lang="it-IT" sz="1500" dirty="0" smtClean="0">
                <a:solidFill>
                  <a:schemeClr val="tx1"/>
                </a:solidFill>
              </a:rPr>
              <a:t>%)</a:t>
            </a: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 algn="l"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Char char="Ø"/>
            </a:pPr>
            <a:endParaRPr lang="it-IT" sz="1500" dirty="0" smtClean="0">
              <a:solidFill>
                <a:schemeClr val="tx1"/>
              </a:solidFill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7" cstate="print"/>
          <a:srcRect b="20476"/>
          <a:stretch>
            <a:fillRect/>
          </a:stretch>
        </p:blipFill>
        <p:spPr>
          <a:xfrm>
            <a:off x="323528" y="3756781"/>
            <a:ext cx="1800200" cy="699062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1331640" y="3486752"/>
            <a:ext cx="146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None/>
            </a:pPr>
            <a:r>
              <a:rPr lang="it-IT" b="1" u="sng" dirty="0" smtClean="0">
                <a:solidFill>
                  <a:schemeClr val="accent1"/>
                </a:solidFill>
              </a:rPr>
              <a:t>INTERNET</a:t>
            </a:r>
            <a:endParaRPr lang="it-IT" b="1" u="sng" dirty="0">
              <a:solidFill>
                <a:schemeClr val="accent1"/>
              </a:solidFill>
            </a:endParaRPr>
          </a:p>
        </p:txBody>
      </p:sp>
      <p:sp>
        <p:nvSpPr>
          <p:cNvPr id="28" name="Segnaposto contenuto 5"/>
          <p:cNvSpPr txBox="1">
            <a:spLocks/>
          </p:cNvSpPr>
          <p:nvPr/>
        </p:nvSpPr>
        <p:spPr bwMode="auto">
          <a:xfrm>
            <a:off x="2051720" y="3756784"/>
            <a:ext cx="6768752" cy="8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Concentra tendenze e </a:t>
            </a:r>
            <a:r>
              <a:rPr lang="it-IT" sz="1500" b="1" dirty="0" smtClean="0">
                <a:solidFill>
                  <a:schemeClr val="accent1"/>
                </a:solidFill>
              </a:rPr>
              <a:t>novità</a:t>
            </a:r>
            <a:r>
              <a:rPr lang="it-IT" sz="1500" dirty="0" smtClean="0">
                <a:solidFill>
                  <a:schemeClr val="tx1"/>
                </a:solidFill>
              </a:rPr>
              <a:t> (63%)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Meno rilevante per gli </a:t>
            </a:r>
            <a:r>
              <a:rPr lang="it-IT" sz="1500" dirty="0" smtClean="0">
                <a:solidFill>
                  <a:schemeClr val="accent1"/>
                </a:solidFill>
              </a:rPr>
              <a:t>acquisti</a:t>
            </a:r>
            <a:r>
              <a:rPr lang="it-IT" sz="1500" dirty="0" smtClean="0">
                <a:solidFill>
                  <a:schemeClr val="tx1"/>
                </a:solidFill>
              </a:rPr>
              <a:t> (39%)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sz="1500" dirty="0" smtClean="0">
                <a:solidFill>
                  <a:schemeClr val="tx1"/>
                </a:solidFill>
              </a:rPr>
              <a:t>In forte crescita la componente </a:t>
            </a:r>
            <a:r>
              <a:rPr lang="it-IT" sz="1500" dirty="0" smtClean="0">
                <a:solidFill>
                  <a:schemeClr val="accent1"/>
                </a:solidFill>
              </a:rPr>
              <a:t>relazionale</a:t>
            </a:r>
            <a:r>
              <a:rPr lang="it-IT" sz="1500" dirty="0" smtClean="0">
                <a:solidFill>
                  <a:schemeClr val="tx1"/>
                </a:solidFill>
              </a:rPr>
              <a:t> (33%) soprattutto per i giovani</a:t>
            </a: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452438" lvl="1" indent="-295275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500" dirty="0" smtClean="0">
              <a:solidFill>
                <a:schemeClr val="tx1"/>
              </a:solidFill>
            </a:endParaRPr>
          </a:p>
        </p:txBody>
      </p:sp>
      <p:sp>
        <p:nvSpPr>
          <p:cNvPr id="15" name="Segnaposto contenuto 5"/>
          <p:cNvSpPr txBox="1">
            <a:spLocks/>
          </p:cNvSpPr>
          <p:nvPr/>
        </p:nvSpPr>
        <p:spPr bwMode="auto">
          <a:xfrm>
            <a:off x="3203848" y="1056482"/>
            <a:ext cx="56886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73050" indent="-2730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82"/>
              </a:buClr>
              <a:buFont typeface="Wingdings 2" pitchFamily="18" charset="2"/>
              <a:buChar char=""/>
              <a:defRPr lang="it-IT"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422" indent="-285037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SzPct val="100000"/>
              <a:buFont typeface="Wingdings 2" pitchFamily="18" charset="2"/>
              <a:buChar char=""/>
              <a:defRPr lang="it-IT" sz="1300" i="0" kern="1200">
                <a:solidFill>
                  <a:srgbClr val="0063BE"/>
                </a:solidFill>
                <a:latin typeface="+mn-lt"/>
                <a:ea typeface="+mn-ea"/>
                <a:cs typeface="+mn-cs"/>
              </a:defRPr>
            </a:lvl2pPr>
            <a:lvl3pPr marL="1081088" indent="-166688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E"/>
              </a:buClr>
              <a:buFont typeface="Calibri" pitchFamily="34" charset="0"/>
              <a:buChar char="–"/>
              <a:defRPr lang="it-IT" sz="13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90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575" indent="-22703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6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7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295275" algn="r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r>
              <a:rPr lang="it-IT" sz="1400" i="1" dirty="0" smtClean="0">
                <a:solidFill>
                  <a:schemeClr val="accent4"/>
                </a:solidFill>
              </a:rPr>
              <a:t>MOTIVAZIONI </a:t>
            </a:r>
            <a:r>
              <a:rPr lang="it-IT" sz="1400" i="1" dirty="0" err="1" smtClean="0">
                <a:solidFill>
                  <a:schemeClr val="accent4"/>
                </a:solidFill>
              </a:rPr>
              <a:t>DI</a:t>
            </a:r>
            <a:r>
              <a:rPr lang="it-IT" sz="1400" i="1" dirty="0" smtClean="0">
                <a:solidFill>
                  <a:schemeClr val="accent4"/>
                </a:solidFill>
              </a:rPr>
              <a:t> VISITA (% di frequentatori della polarità)</a:t>
            </a:r>
          </a:p>
          <a:p>
            <a:pPr marL="452438" lvl="1" indent="-295275" algn="r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400" i="1" dirty="0" smtClean="0">
              <a:solidFill>
                <a:schemeClr val="accent4"/>
              </a:solidFill>
            </a:endParaRPr>
          </a:p>
          <a:p>
            <a:pPr marL="452438" lvl="1" indent="-295275" algn="r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400" i="1" dirty="0" smtClean="0">
              <a:solidFill>
                <a:schemeClr val="accent4"/>
              </a:solidFill>
            </a:endParaRPr>
          </a:p>
          <a:p>
            <a:pPr marL="452438" lvl="1" indent="-295275" algn="r"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None/>
            </a:pPr>
            <a:endParaRPr lang="it-IT" sz="1400" i="1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1" grpId="0"/>
      <p:bldP spid="25" grpId="0"/>
      <p:bldP spid="27" grpId="0"/>
      <p:bldP spid="2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3510237405"/>
              </p:ext>
            </p:extLst>
          </p:nvPr>
        </p:nvGraphicFramePr>
        <p:xfrm>
          <a:off x="2413194" y="1517392"/>
          <a:ext cx="6551294" cy="29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xmlns="" val="2177429435"/>
              </p:ext>
            </p:extLst>
          </p:nvPr>
        </p:nvGraphicFramePr>
        <p:xfrm>
          <a:off x="2409387" y="1517392"/>
          <a:ext cx="6551294" cy="29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xmlns="" val="1861500307"/>
              </p:ext>
            </p:extLst>
          </p:nvPr>
        </p:nvGraphicFramePr>
        <p:xfrm>
          <a:off x="2414149" y="1503712"/>
          <a:ext cx="6551294" cy="29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SCELTA DELLE POLARITÀ DIPENDE DA FATTORI LOGISTICI E COMPONENTI DELL’OFFERTA COMMERCIALE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64088" y="1059584"/>
            <a:ext cx="3312368" cy="46166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accent2">
                    <a:lumMod val="50000"/>
                  </a:schemeClr>
                </a:solidFill>
              </a:rPr>
              <a:t>IMPORTANZA </a:t>
            </a:r>
            <a:r>
              <a:rPr lang="it-IT" sz="1200" b="1" i="1" dirty="0" smtClean="0">
                <a:solidFill>
                  <a:schemeClr val="accent2">
                    <a:lumMod val="50000"/>
                  </a:schemeClr>
                </a:solidFill>
              </a:rPr>
              <a:t>DEI FATTORI </a:t>
            </a:r>
            <a:r>
              <a:rPr lang="it-IT" sz="1200" b="1" i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sz="1200" b="1" i="1" dirty="0" smtClean="0">
                <a:solidFill>
                  <a:schemeClr val="accent2">
                    <a:lumMod val="50000"/>
                  </a:schemeClr>
                </a:solidFill>
              </a:rPr>
              <a:t> SCELTA </a:t>
            </a:r>
          </a:p>
          <a:p>
            <a:r>
              <a:rPr lang="it-IT" sz="1200" b="1" i="1" dirty="0" smtClean="0">
                <a:solidFill>
                  <a:schemeClr val="accent2">
                    <a:lumMod val="50000"/>
                  </a:schemeClr>
                </a:solidFill>
              </a:rPr>
              <a:t>DELLE POLARITA’ COMMERCIALI (scala 1-10)</a:t>
            </a:r>
            <a:endParaRPr lang="it-IT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4"/>
          </p:nvPr>
        </p:nvSpPr>
        <p:spPr>
          <a:xfrm>
            <a:off x="8683248" y="4916519"/>
            <a:ext cx="400135" cy="21924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625404"/>
            <a:ext cx="2736304" cy="35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FATTORI LOGISTICI 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2110135"/>
            <a:ext cx="2736304" cy="461665"/>
          </a:xfrm>
          <a:prstGeom prst="rect">
            <a:avLst/>
          </a:prstGeom>
          <a:solidFill>
            <a:srgbClr val="0082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COMPONENTI DELL’OFFERTA COMMERCIALE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434644"/>
            <a:ext cx="2736304" cy="35100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COMPONENTI ACCESSORIE</a:t>
            </a:r>
            <a:endParaRPr lang="it-IT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5" grpId="0">
        <p:bldAsOne/>
      </p:bldGraphic>
      <p:bldGraphic spid="13" grpId="0">
        <p:bldAsOne/>
      </p:bldGraphic>
      <p:bldP spid="4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fico 27"/>
          <p:cNvGraphicFramePr/>
          <p:nvPr>
            <p:extLst>
              <p:ext uri="{D42A27DB-BD31-4B8C-83A1-F6EECF244321}">
                <p14:modId xmlns:p14="http://schemas.microsoft.com/office/powerpoint/2010/main" xmlns="" val="3472115501"/>
              </p:ext>
            </p:extLst>
          </p:nvPr>
        </p:nvGraphicFramePr>
        <p:xfrm>
          <a:off x="539553" y="1100799"/>
          <a:ext cx="8208911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</a:t>
            </a:r>
            <a:r>
              <a:rPr lang="it-IT" dirty="0" err="1" smtClean="0"/>
              <a:t>DI</a:t>
            </a:r>
            <a:r>
              <a:rPr lang="it-IT" dirty="0" smtClean="0"/>
              <a:t> OFFERTA </a:t>
            </a:r>
            <a:br>
              <a:rPr lang="it-IT" dirty="0" smtClean="0"/>
            </a:br>
            <a:r>
              <a:rPr lang="it-IT" dirty="0" smtClean="0"/>
              <a:t>NON PRESENTA RILEVANTI PUNTI </a:t>
            </a:r>
            <a:r>
              <a:rPr lang="it-IT" dirty="0" err="1" smtClean="0"/>
              <a:t>DI</a:t>
            </a:r>
            <a:r>
              <a:rPr lang="it-IT" dirty="0" smtClean="0"/>
              <a:t> DEBOLEZZA</a:t>
            </a:r>
            <a:endParaRPr lang="it-IT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xmlns="" val="3472115501"/>
              </p:ext>
            </p:extLst>
          </p:nvPr>
        </p:nvGraphicFramePr>
        <p:xfrm>
          <a:off x="539553" y="1099337"/>
          <a:ext cx="8208911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267744" y="3537883"/>
            <a:ext cx="18002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Animazioni ed eventi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632776" y="3105835"/>
            <a:ext cx="72008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err="1" smtClean="0"/>
              <a:t>Leisure</a:t>
            </a:r>
            <a:endParaRPr lang="it-IT" sz="13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5076056" y="2751312"/>
            <a:ext cx="144016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Varietà attività di ristorazione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651986" y="2457763"/>
            <a:ext cx="259242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Possibilità di passare del tempo</a:t>
            </a:r>
          </a:p>
        </p:txBody>
      </p:sp>
      <p:cxnSp>
        <p:nvCxnSpPr>
          <p:cNvPr id="25" name="Connettore 1 24"/>
          <p:cNvCxnSpPr>
            <a:endCxn id="24" idx="1"/>
          </p:cNvCxnSpPr>
          <p:nvPr/>
        </p:nvCxnSpPr>
        <p:spPr>
          <a:xfrm>
            <a:off x="5556230" y="2395484"/>
            <a:ext cx="95756" cy="20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994310" y="1952772"/>
            <a:ext cx="187469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Piacevolezza ambiente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372200" y="2069028"/>
            <a:ext cx="158417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Orari di apertura</a:t>
            </a:r>
          </a:p>
        </p:txBody>
      </p:sp>
      <p:cxnSp>
        <p:nvCxnSpPr>
          <p:cNvPr id="38" name="Connettore 1 37"/>
          <p:cNvCxnSpPr>
            <a:stCxn id="37" idx="1"/>
          </p:cNvCxnSpPr>
          <p:nvPr/>
        </p:nvCxnSpPr>
        <p:spPr>
          <a:xfrm flipH="1" flipV="1">
            <a:off x="6120552" y="2095754"/>
            <a:ext cx="251648" cy="119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588224" y="1855422"/>
            <a:ext cx="201622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Varietà marche/insegne</a:t>
            </a:r>
          </a:p>
        </p:txBody>
      </p:sp>
      <p:cxnSp>
        <p:nvCxnSpPr>
          <p:cNvPr id="45" name="Connettore 1 44"/>
          <p:cNvCxnSpPr>
            <a:stCxn id="44" idx="1"/>
          </p:cNvCxnSpPr>
          <p:nvPr/>
        </p:nvCxnSpPr>
        <p:spPr>
          <a:xfrm flipH="1" flipV="1">
            <a:off x="6300192" y="1963438"/>
            <a:ext cx="288032" cy="38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154569" y="1771591"/>
            <a:ext cx="108012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Prossimità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641524" y="1246229"/>
            <a:ext cx="167993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Convenienza</a:t>
            </a:r>
          </a:p>
        </p:txBody>
      </p:sp>
      <p:cxnSp>
        <p:nvCxnSpPr>
          <p:cNvPr id="63" name="Connettore 1 62"/>
          <p:cNvCxnSpPr/>
          <p:nvPr/>
        </p:nvCxnSpPr>
        <p:spPr>
          <a:xfrm flipV="1">
            <a:off x="5349729" y="1423373"/>
            <a:ext cx="131762" cy="323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6516216" y="1639398"/>
            <a:ext cx="201622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Qualità marche/insegne</a:t>
            </a:r>
          </a:p>
        </p:txBody>
      </p:sp>
      <p:cxnSp>
        <p:nvCxnSpPr>
          <p:cNvPr id="70" name="Connettore 1 69"/>
          <p:cNvCxnSpPr>
            <a:stCxn id="69" idx="1"/>
          </p:cNvCxnSpPr>
          <p:nvPr/>
        </p:nvCxnSpPr>
        <p:spPr>
          <a:xfrm flipH="1">
            <a:off x="6300192" y="1785592"/>
            <a:ext cx="216024" cy="15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5881801" y="1423003"/>
            <a:ext cx="172819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Comodità di accesso</a:t>
            </a:r>
          </a:p>
        </p:txBody>
      </p:sp>
      <p:cxnSp>
        <p:nvCxnSpPr>
          <p:cNvPr id="76" name="Connettore 1 75"/>
          <p:cNvCxnSpPr>
            <a:stCxn id="75" idx="1"/>
          </p:cNvCxnSpPr>
          <p:nvPr/>
        </p:nvCxnSpPr>
        <p:spPr>
          <a:xfrm flipH="1">
            <a:off x="5737785" y="1569197"/>
            <a:ext cx="144016" cy="115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116"/>
          <p:cNvSpPr txBox="1"/>
          <p:nvPr/>
        </p:nvSpPr>
        <p:spPr>
          <a:xfrm rot="16200000">
            <a:off x="-140815" y="2357764"/>
            <a:ext cx="1351836" cy="307777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IMPORTANZA</a:t>
            </a:r>
            <a:endParaRPr lang="it-IT" sz="1400" b="1" dirty="0"/>
          </a:p>
        </p:txBody>
      </p:sp>
      <p:sp>
        <p:nvSpPr>
          <p:cNvPr id="118" name="CasellaDiTesto 117"/>
          <p:cNvSpPr txBox="1"/>
          <p:nvPr/>
        </p:nvSpPr>
        <p:spPr>
          <a:xfrm>
            <a:off x="4279509" y="4420079"/>
            <a:ext cx="139596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SODDISFAZIONE</a:t>
            </a:r>
            <a:endParaRPr lang="it-IT" sz="14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043608" y="1058667"/>
            <a:ext cx="1368144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PUNTI DI DEBOLEZZA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164288" y="1050716"/>
            <a:ext cx="1368144" cy="461665"/>
          </a:xfrm>
          <a:prstGeom prst="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PUNTI DI </a:t>
            </a:r>
          </a:p>
          <a:p>
            <a:pPr algn="ctr"/>
            <a:r>
              <a:rPr lang="it-IT" sz="1200" b="1" dirty="0" smtClean="0"/>
              <a:t>FORZA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043608" y="3885440"/>
            <a:ext cx="1368152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ELEMENTI DI COMPLETAMENTO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164288" y="3888281"/>
            <a:ext cx="1368144" cy="461665"/>
          </a:xfrm>
          <a:prstGeom prst="rect">
            <a:avLst/>
          </a:prstGeom>
          <a:solidFill>
            <a:srgbClr val="FFD048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ELEMENTI DI PRESIDIO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5" grpId="0">
        <p:bldAsOne/>
      </p:bldGraphic>
      <p:bldP spid="10" grpId="0"/>
      <p:bldP spid="13" grpId="0"/>
      <p:bldP spid="20" grpId="0"/>
      <p:bldP spid="24" grpId="0"/>
      <p:bldP spid="32" grpId="0"/>
      <p:bldP spid="37" grpId="0"/>
      <p:bldP spid="44" grpId="0"/>
      <p:bldP spid="54" grpId="0"/>
      <p:bldP spid="62" grpId="0"/>
      <p:bldP spid="69" grpId="0"/>
      <p:bldP spid="75" grpId="0"/>
      <p:bldP spid="117" grpId="0" animBg="1"/>
      <p:bldP spid="118" grpId="0"/>
      <p:bldP spid="35" grpId="0" animBg="1"/>
      <p:bldP spid="36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opia di Presentazione standard22">
  <a:themeElements>
    <a:clrScheme name="TL 2012">
      <a:dk1>
        <a:srgbClr val="262626"/>
      </a:dk1>
      <a:lt1>
        <a:srgbClr val="FFFFFF"/>
      </a:lt1>
      <a:dk2>
        <a:srgbClr val="003870"/>
      </a:dk2>
      <a:lt2>
        <a:srgbClr val="DDDDDD"/>
      </a:lt2>
      <a:accent1>
        <a:srgbClr val="0063BE"/>
      </a:accent1>
      <a:accent2>
        <a:srgbClr val="8282AA"/>
      </a:accent2>
      <a:accent3>
        <a:srgbClr val="899D89"/>
      </a:accent3>
      <a:accent4>
        <a:srgbClr val="760000"/>
      </a:accent4>
      <a:accent5>
        <a:srgbClr val="9E957E"/>
      </a:accent5>
      <a:accent6>
        <a:srgbClr val="DDDDDD"/>
      </a:accent6>
      <a:hlink>
        <a:srgbClr val="89899E"/>
      </a:hlink>
      <a:folHlink>
        <a:srgbClr val="828282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Std Pptx TL 2012 - Produzione</Template>
  <TotalTime>4775</TotalTime>
  <Words>1098</Words>
  <Application>Microsoft Office PowerPoint</Application>
  <PresentationFormat>Presentazione su schermo (16:9)</PresentationFormat>
  <Paragraphs>407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Copia di Presentazione standard22</vt:lpstr>
      <vt:lpstr>DOVE COMPRIAMO Osservatorio Polarità Commerciali 2014</vt:lpstr>
      <vt:lpstr>L’ANALISI</vt:lpstr>
      <vt:lpstr>LE POLARITÀ COMMERCIALI  SONO I PUNTI DI RIFERIMENTO DEI CONSUMATORI</vt:lpstr>
      <vt:lpstr>CON ALCUNE DIFFERENZE PER ETÀ …</vt:lpstr>
      <vt:lpstr>… MA SOPRATTUTTO IN FUNZIONE DEL CONTESTO GEOGRAFICO</vt:lpstr>
      <vt:lpstr>… E ADDIRITTURA DELLA ZONA DI RESIDENZA NELLO STESSO COMUNE</vt:lpstr>
      <vt:lpstr>DIVERSE POLARITÀ … DIVERSI RUOLI</vt:lpstr>
      <vt:lpstr>LA SCELTA DELLE POLARITÀ DIPENDE DA FATTORI LOGISTICI E COMPONENTI DELL’OFFERTA COMMERCIALE</vt:lpstr>
      <vt:lpstr>IL SISTEMA DI OFFERTA  NON PRESENTA RILEVANTI PUNTI DI DEBOLEZZA</vt:lpstr>
      <vt:lpstr>… MA ESISTONO COMUNQUE  ASPETTATIVE NON SODDISFATTE</vt:lpstr>
      <vt:lpstr>IL «GIRO PER NEGOZI» È DI GRAN LUNGA LA PRINCIPALE FONTE INFORMATIVA PER GLI ACQUISTI</vt:lpstr>
      <vt:lpstr>... SIA IN CITTÀ CHE FUORI CITTÀ</vt:lpstr>
      <vt:lpstr>LA RICERCA INFORMATIVA:  4 cluster di merceologie con comportamenti differenziati</vt:lpstr>
      <vt:lpstr>PER GLI ACQUISTI I CONSUMATORI CONTINUANO A PREFERIRE LE “POLARITÀ FISICHE”</vt:lpstr>
      <vt:lpstr>… CON IMPORTANTI DIFFERENZE TRA LE MERCEOLOGIE</vt:lpstr>
      <vt:lpstr>PER GLI ACQUISTI LA CITTÀ “VINCE” SPESSO</vt:lpstr>
      <vt:lpstr>LE POLARITÀ COMMERCIALI NON SEGMENTANO!</vt:lpstr>
      <vt:lpstr>RICERCA INFORMATIVA E ACQUISTO:  un consumatore opportunista e multidimensionale</vt:lpstr>
      <vt:lpstr>IL COMMERCIO IN CITTÀ: qualche riflessione di sintesi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polarità commerciali</dc:title>
  <dc:creator>Eugi</dc:creator>
  <cp:lastModifiedBy>mvigano</cp:lastModifiedBy>
  <cp:revision>442</cp:revision>
  <dcterms:modified xsi:type="dcterms:W3CDTF">2014-06-20T15:09:45Z</dcterms:modified>
</cp:coreProperties>
</file>